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glb" ContentType="model/gltf.binary"/>
  <Override PartName="/ppt/embeddings/oleObject2.glb" ContentType="model/gltf.binary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6" r:id="rId1"/>
  </p:sldMasterIdLst>
  <p:notesMasterIdLst>
    <p:notesMasterId r:id="rId2"/>
  </p:notesMasterIdLst>
  <p:sldIdLst>
    <p:sldId id="257" r:id="rId3"/>
    <p:sldId id="258" r:id="rId4"/>
    <p:sldId id="256" r:id="rId5"/>
    <p:sldId id="259" r:id="rId6"/>
    <p:sldId id="261" r:id="rId7"/>
    <p:sldId id="266" r:id="rId8"/>
    <p:sldId id="267" r:id="rId9"/>
    <p:sldId id="292" r:id="rId10"/>
    <p:sldId id="280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9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000" autoAdjust="0"/>
    <p:restoredTop sz="89412" autoAdjust="0"/>
  </p:normalViewPr>
  <p:slideViewPr>
    <p:cSldViewPr snapToGrid="0">
      <p:cViewPr varScale="1">
        <p:scale>
          <a:sx n="100" d="100"/>
          <a:sy n="100" d="100"/>
        </p:scale>
        <p:origin x="816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5DF6CD-192F-4E5B-9E8D-9C373461701F}" type="datetime1">
              <a:rPr lang="ko-KR" altLang="en-US"/>
              <a:pPr lvl="0">
                <a:defRPr/>
              </a:pPr>
              <a:t>2023-10-24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FEBB5-E9C7-4297-A338-49D0A3D2D4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E53745-49BC-41B2-B27B-9D90B09C180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75FCF-5AFD-8C4E-CFBA-45A8F2094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6A1A40-1D21-66AA-4AC0-25BBE5A0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DAF54-6655-AE51-90F0-C5061F2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CA4C-C640-C325-C2FC-31DF0DE2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D10B6-E19E-70DC-E62E-8942CC8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0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46F76-D2E2-9D46-A1BD-F1B23E9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DC9C-9C9A-C24D-11B1-DA7B0FBC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6553-90E5-7932-FFCF-050360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EF1E-8FA0-3D74-786A-3086622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14E0-A7C1-1FBB-4F13-DD78E9F5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3E2E-F2AE-EC8A-E914-F375D7E7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3F60B-58EC-5AAF-4819-E6AC91CC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FCA8F-1029-86F1-1E04-D66BE791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0F695-3A5C-98C8-31FD-808947DA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F08C-76CD-D8BC-04F9-765D21A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60E6-EB1C-A1B0-2151-4A1D5E5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07BE3-A24D-D7C7-278F-2074ACA5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265F-C48A-6CA9-21C7-B3580F3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DC5E-9500-B619-1ACC-8EC62FF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2DF3A-734F-9A33-07F7-7C7D3E3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51356-0CA9-9601-AD47-5B4C9E0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FAE20-D3AC-8308-F4AE-6B23AE7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2A566-DB2B-ACDA-6264-BE7C334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19C69-AD02-DCB0-9818-7233B40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CC8D1-1986-C30D-87E1-C0C249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A91B-1706-3D0C-AF3F-A4EAAB41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3BE1-E1CB-33EB-2B9C-B21441F7A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214D1-7F80-9331-6E46-7DE951CE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8504E-6C58-F115-AFF0-56969C5B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2CDAD-3DF4-9EFC-A595-C81642BC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C5B22-5CBC-DBF3-931A-CD9F709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81176-4D3F-7E4F-BEE7-4B69AC0D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AE033-2AE8-69DF-71D3-8B07D6CD5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83EEE-B78E-FD4B-2B53-DB3EF7B7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38FA9B-E36A-2C3C-DF84-9C1142D5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FB36-0A21-D6AD-F809-69CD47AD8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3528D9-4447-004F-9FCD-C7A0AC928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19FA7-DEC8-399D-F4FD-CA8C580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68643D-1540-C20C-0881-8BFB0295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D7DE-DFEC-FB1F-860E-F3A559C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3536C-4D54-6064-BD49-F8A0615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2C5B4-852E-EEC7-FFF4-0B2246C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08F55-63E9-446E-BDC5-22B2E4F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79BA-8DA1-6157-7F58-D184CDD3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BA9BE-329F-F7C1-930C-177348D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03007-32DD-99AD-2F81-2AFA535D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EF1B-18EC-40CB-89AF-D1C3A49D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1F8EC-8A15-0C70-BFF5-BC315FB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833D4-330C-147F-2739-3C3F1EFC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18A-6712-66F4-35F8-08337AE0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A52B3-B747-C9BC-58DC-92EFC8AA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A757E-BCD0-6081-F01A-7152AB61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28337-28C7-DCED-3544-9624C18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6ABE39-F53E-607E-6D0C-836E3E3A2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C3FA4-D2BE-68C9-503E-1686905C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54D62-C22C-1736-28C7-3A46742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DA18-6DCF-1B11-C190-70DA6AD4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9FA26-BAE2-B247-892C-C2FB1A9C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955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0FA6E-C756-2E1F-6221-FE57C61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DCF418-0BCC-D13D-6038-8F7A86A7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CE49-5CAB-E596-0741-7133BC6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CAB5-0663-EB11-872E-4BDAA8854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CFF28-18FD-A6DC-7492-B71F5329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7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8.png"  /><Relationship Id="rId6" Type="http://schemas.openxmlformats.org/officeDocument/2006/relationships/video" Target="../media/media2.mp4"  /><Relationship Id="rId7" Type="http://schemas.microsoft.com/office/2007/relationships/media" Target="../media/media2.mp4"  /><Relationship Id="rId8" Type="http://schemas.openxmlformats.org/officeDocument/2006/relationships/image" Target="../media/image3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gif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2" Type="http://schemas.openxmlformats.org/officeDocument/2006/relationships/notesSlide" Target="../notesSlides/notesSlide2.xml"  /><Relationship Id="rId3" Type="http://schemas.microsoft.com/office/2017/06/relationships/model3d" Target="../embeddings/oleObject1.glb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Relationship Id="rId8" Type="http://schemas.microsoft.com/office/2017/06/relationships/model3d" Target="../embeddings/oleObject2.glb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microsoft.com/office/2017/06/relationships/model3d" Target="../embeddings/oleObject1.glb"  /><Relationship Id="rId4" Type="http://schemas.openxmlformats.org/officeDocument/2006/relationships/image" Target="../media/image24.png"  /><Relationship Id="rId5" Type="http://schemas.microsoft.com/office/2017/06/relationships/model3d" Target="../embeddings/oleObject2.glb"  /><Relationship Id="rId6" Type="http://schemas.openxmlformats.org/officeDocument/2006/relationships/image" Target="../media/image25.png"  /><Relationship Id="rId7" Type="http://schemas.openxmlformats.org/officeDocument/2006/relationships/image" Target="../media/image6.png"  /><Relationship Id="rId8" Type="http://schemas.openxmlformats.org/officeDocument/2006/relationships/image" Target="../media/image7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Relationship Id="rId5" Type="http://schemas.openxmlformats.org/officeDocument/2006/relationships/image" Target="../media/image2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3737822" y="3013501"/>
            <a:ext cx="47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임베디드 소프트웨어 경진대회 </a:t>
            </a:r>
          </a:p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LG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webOS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3048515" y="4183447"/>
            <a:ext cx="60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Member</a:t>
            </a: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정회준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김지현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이석채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김종구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임은혜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91142-0212-EF19-624E-075EFD712F69}"/>
              </a:ext>
            </a:extLst>
          </p:cNvPr>
          <p:cNvSpPr txBox="1"/>
          <p:nvPr/>
        </p:nvSpPr>
        <p:spPr>
          <a:xfrm>
            <a:off x="2290762" y="2074585"/>
            <a:ext cx="7610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와상 환자 자세 추정 서비스 개발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모듈 임베딩 및 통신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실시간 영상 스트리밍 시스템 구축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99" y="1620021"/>
            <a:ext cx="10823511" cy="90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Socket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통신을 기반으로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2D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좌표를 실시간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Parsing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스켈레톤(Skeleton) 형식으로 시각화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다음과 같이 실시간으로 데이터를 전송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재생함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4853" y="6155863"/>
            <a:ext cx="21890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World돋움체 Light"/>
                <a:ea typeface="KoPubWorld돋움체 Light"/>
                <a:cs typeface="KoPubWorld돋움체 Light"/>
              </a:rPr>
              <a:t>영상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World돋움체 Light"/>
                <a:ea typeface="KoPubWorld돋움체 Light"/>
                <a:cs typeface="KoPubWorld돋움체 Light"/>
              </a:rPr>
              <a:t>1. </a:t>
            </a: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World돋움체 Light"/>
                <a:ea typeface="KoPubWorld돋움체 Light"/>
                <a:cs typeface="KoPubWorld돋움체 Light"/>
              </a:rPr>
              <a:t>실시간 영상 재생 시연</a:t>
            </a:r>
            <a:endParaRPr kumimoji="0" lang="en-US" altLang="ko-KR" sz="105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9614" y="6155863"/>
            <a:ext cx="21890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World돋움체 Light"/>
                <a:ea typeface="KoPubWorld돋움체 Light"/>
                <a:cs typeface="KoPubWorld돋움체 Light"/>
              </a:rPr>
              <a:t>영상 </a:t>
            </a:r>
            <a:r>
              <a:rPr kumimoji="0" lang="en-US" altLang="ko-KR" sz="105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en-US" altLang="ko-KR" sz="1050">
                <a:solidFill>
                  <a:prstClr val="black"/>
                </a:solidFill>
                <a:latin typeface="KoPubWorld돋움체 Light"/>
                <a:ea typeface="KoPubWorld돋움체 Light"/>
                <a:cs typeface="KoPubWorld돋움체 Light"/>
              </a:rPr>
              <a:t>Stream </a:t>
            </a:r>
            <a:r>
              <a:rPr lang="ko-KR" altLang="en-US" sz="1050">
                <a:solidFill>
                  <a:prstClr val="black"/>
                </a:solidFill>
                <a:latin typeface="KoPubWorld돋움체 Light"/>
                <a:ea typeface="KoPubWorld돋움체 Light"/>
                <a:cs typeface="KoPubWorld돋움체 Light"/>
              </a:rPr>
              <a:t>데이터 통신</a:t>
            </a:r>
            <a:endParaRPr kumimoji="0" lang="en-US" altLang="ko-KR" sz="105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4" name="Web Cam Streaming - Chrome 2023-09-25 13-08-2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56658" y="2774221"/>
            <a:ext cx="5585478" cy="3141831"/>
          </a:xfrm>
          <a:prstGeom prst="rect">
            <a:avLst/>
          </a:prstGeom>
        </p:spPr>
      </p:pic>
      <p:pic>
        <p:nvPicPr>
          <p:cNvPr id="15" name="Web Cam Streaming - Chrome 2023-09-25 13-10-1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6141384" y="2774221"/>
            <a:ext cx="5585477" cy="3141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/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/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2920" y="3504538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강한 압력이 가해지는 부분에 대한 알림을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의사의 소견을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세부 정보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모서리가 둥근 직사각형 19"/>
          <p:cNvSpPr/>
          <p:nvPr/>
        </p:nvSpPr>
        <p:spPr>
          <a:xfrm>
            <a:off x="6991745" y="304883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001452" y="300578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및 알림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1570963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욕창 발생 위험이 높은 부위를 점으로 표시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욕창 발생 위치를 전송받아 화면에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11526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072209"/>
            <a:ext cx="1731818" cy="4503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위험 표시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4" y="2083252"/>
            <a:ext cx="5659577" cy="3176252"/>
          </a:xfrm>
          <a:prstGeom prst="rect">
            <a:avLst/>
          </a:prstGeom>
        </p:spPr>
      </p:pic>
      <p:sp>
        <p:nvSpPr>
          <p:cNvPr id="30" name="TextBox 1"/>
          <p:cNvSpPr txBox="1"/>
          <p:nvPr/>
        </p:nvSpPr>
        <p:spPr>
          <a:xfrm>
            <a:off x="6942920" y="5415198"/>
            <a:ext cx="4562988" cy="90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자세가 지속된 시간을 그래프 형태로 시각화하여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991745" y="495949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001452" y="491644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 자세 지속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3394" y="3170745"/>
            <a:ext cx="4562988" cy="90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각 환자가 동일한 자세를 지속한 시간에 대한 정보를 그래프 형태로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43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전체 환자 열람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2089603"/>
            <a:ext cx="6149115" cy="3255794"/>
          </a:xfrm>
          <a:prstGeom prst="rect">
            <a:avLst/>
          </a:prstGeom>
        </p:spPr>
      </p:pic>
      <p:sp>
        <p:nvSpPr>
          <p:cNvPr id="21" name="모서리가 둥근 직사각형 19"/>
          <p:cNvSpPr/>
          <p:nvPr/>
        </p:nvSpPr>
        <p:spPr>
          <a:xfrm>
            <a:off x="6982219" y="2715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91926" y="2671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정보 카드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933394" y="4639902"/>
            <a:ext cx="4562988" cy="132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 지속 시간에 따라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category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조치 요망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/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 불필요로 나눔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조치가 필요한 환자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list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상단에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모서리가 둥근 직사각형 19"/>
          <p:cNvSpPr/>
          <p:nvPr/>
        </p:nvSpPr>
        <p:spPr>
          <a:xfrm>
            <a:off x="6982219" y="418419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991926" y="414114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조치 필요</a:t>
            </a: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불필요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33394" y="2122995"/>
            <a:ext cx="4562988" cy="4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전체 환자의 현황을 요약하여 보여 줌</a:t>
            </a:r>
            <a:endParaRPr lang="en-US" altLang="ko-KR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82219" y="166729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91926" y="162424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현황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Backwork</a:t>
            </a:r>
            <a:endParaRPr kumimoji="1" lang="en-US" altLang="ko-KR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4414654"/>
            <a:ext cx="4562988" cy="90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컨트롤러 조작에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와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통신을 통해 전달됨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395895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391590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SSH 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통신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20426"/>
            <a:ext cx="0" cy="0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803672" y="3244452"/>
            <a:ext cx="5292328" cy="259556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6942920" y="2519180"/>
            <a:ext cx="4562988" cy="132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상에서 컨트롤러를 조작할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인증된 사용자만이 컨트롤러 조작 페이지에 진입 가능함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2063477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2020426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 조작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140" y="2119249"/>
            <a:ext cx="2829319" cy="90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추가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페이지를 통해 환자를 추가할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추가된 환자에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통해 데이터베이스에 저장됨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추가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942920" y="4213504"/>
            <a:ext cx="4562988" cy="90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모듈을 활용하여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961309"/>
            <a:ext cx="5928404" cy="293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자세 실시간 모니터링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환자 자세에 대한 좌표 데이터를 전송받음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좌표 데이터를 기반으로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skeleton 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형태의 환자 자세를 화면에 보임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자세 모니터링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012" y="1980567"/>
            <a:ext cx="5925783" cy="3448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의사 소견 작성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의료진의 소견을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소견은 환자의 세부 정보 페이지에 알림 형식으로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show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작성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75" y="2019160"/>
            <a:ext cx="5405007" cy="2359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QR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코드를 이용한 자격 인증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통해 자격 여부를 인증함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의료진과 보호자는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backwork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수행하기 전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스캔하여 자격이 있음을 인증해야 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자격 인증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005013"/>
            <a:ext cx="5200251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개발 결과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최종 개발 결과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19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기반의 환자 욕창 방지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개발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상에서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환자를 실시간 모니터링할 수 있는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system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실시간으로 환자를 모니터링하여 인공지능 모델을 활용해 관절 자세를 추론함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자세에 따른 신체 부위의 압력을 인공지능 모델로 학습하여 욕창 발생 위험이 높은 부위를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database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저장함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전송하여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화면에 효과적으로 시각화 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ROS : Manipulator와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통신 파이프라인을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 상에서 욕창 발생이 우려되는 환자의 침대를 원격으로 조작할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해당 데이터를 서버로 전송하는 기능을 구현함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 해당 기능을 이용하여 침대를 조작하고자 할 시 자격 여부를 검증함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보호자와 의료인은 각자의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함으로써 환자의 침대를 원격으로 조작할 수 있음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deep-learning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기반으로 추론한 환자의 관절 자세에 대한 좌표 데이터를 실시간으로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좌표 데이터는 스켈레톤(Skeleton) 형식으로 화면에 시각화 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향후 계획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향후 계획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92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32B398-CA1A-43BE-BC27-3B0369DA962A}"/>
              </a:ext>
            </a:extLst>
          </p:cNvPr>
          <p:cNvGrpSpPr/>
          <p:nvPr/>
        </p:nvGrpSpPr>
        <p:grpSpPr>
          <a:xfrm>
            <a:off x="1035569" y="1677894"/>
            <a:ext cx="3164008" cy="1504492"/>
            <a:chOff x="2062900" y="1739678"/>
            <a:chExt cx="3164008" cy="15044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AA084B-E153-491F-BD09-E0950A81051F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0DA79-DBC0-4DEA-9F65-439BD01AF11F}"/>
                </a:ext>
              </a:extLst>
            </p:cNvPr>
            <p:cNvSpPr txBox="1"/>
            <p:nvPr/>
          </p:nvSpPr>
          <p:spPr>
            <a:xfrm>
              <a:off x="2801566" y="2262898"/>
              <a:ext cx="14927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A326D-2F9F-4A9B-9CDA-00D15C7B8CB8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개발한 서비스의 아이디어 및 전체 서비스 프로세스 소개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A78313-EC52-4768-85E8-AE86FA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36FD4-23E3-59C2-61BA-4C28F3725C64}"/>
              </a:ext>
            </a:extLst>
          </p:cNvPr>
          <p:cNvGrpSpPr/>
          <p:nvPr/>
        </p:nvGrpSpPr>
        <p:grpSpPr>
          <a:xfrm>
            <a:off x="5355989" y="1710589"/>
            <a:ext cx="3164008" cy="1273659"/>
            <a:chOff x="2062900" y="1739678"/>
            <a:chExt cx="3164008" cy="12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829CEE-872B-99BC-E014-1C3D39E5B2CC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3AE8B-3F05-5A03-6672-6C8DE5BFF9C0}"/>
                </a:ext>
              </a:extLst>
            </p:cNvPr>
            <p:cNvSpPr txBox="1"/>
            <p:nvPr/>
          </p:nvSpPr>
          <p:spPr>
            <a:xfrm>
              <a:off x="2801566" y="226289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인공지능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9389CE-2232-5369-C12B-2BCAEE40A58B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모델과 추론 결과 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BBDE67-5BE5-AF72-F766-3797BA6EE52E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CB2FB3-D425-1E92-B12E-C7F9FB8BFD5B}"/>
              </a:ext>
            </a:extLst>
          </p:cNvPr>
          <p:cNvGrpSpPr/>
          <p:nvPr/>
        </p:nvGrpSpPr>
        <p:grpSpPr>
          <a:xfrm>
            <a:off x="3063422" y="3576965"/>
            <a:ext cx="3337378" cy="1273659"/>
            <a:chOff x="2062900" y="1739678"/>
            <a:chExt cx="3337378" cy="1273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FD08F9-E6A1-CE32-D204-ED1E4BB6210D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BF07AF-4019-2294-6A7C-D3E6D5F6D228}"/>
                </a:ext>
              </a:extLst>
            </p:cNvPr>
            <p:cNvSpPr txBox="1"/>
            <p:nvPr/>
          </p:nvSpPr>
          <p:spPr>
            <a:xfrm>
              <a:off x="2801566" y="2262898"/>
              <a:ext cx="2392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 임베딩 및 통신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8AB43-1503-841B-C56D-025F3D87FEC3}"/>
                </a:ext>
              </a:extLst>
            </p:cNvPr>
            <p:cNvSpPr txBox="1"/>
            <p:nvPr/>
          </p:nvSpPr>
          <p:spPr>
            <a:xfrm>
              <a:off x="2801566" y="2690172"/>
              <a:ext cx="2598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 서버와의 통신 과정 소개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6AABEE-C2B7-35CA-5E87-7548E42B1BFD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BD15E-4E2E-33A2-E4F6-133690A31C4A}"/>
              </a:ext>
            </a:extLst>
          </p:cNvPr>
          <p:cNvGrpSpPr/>
          <p:nvPr/>
        </p:nvGrpSpPr>
        <p:grpSpPr>
          <a:xfrm>
            <a:off x="7383842" y="3609660"/>
            <a:ext cx="3164008" cy="1273659"/>
            <a:chOff x="2062900" y="1739678"/>
            <a:chExt cx="3164008" cy="1273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A05D3-832E-1E09-CDB6-316347B10769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51B08-1B62-3B43-17F5-485975FD51D5}"/>
                </a:ext>
              </a:extLst>
            </p:cNvPr>
            <p:cNvSpPr txBox="1"/>
            <p:nvPr/>
          </p:nvSpPr>
          <p:spPr>
            <a:xfrm>
              <a:off x="2801566" y="2262898"/>
              <a:ext cx="18197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중간 개발 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183AB-01F3-2FC0-DA80-446BAB5CBCB7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중간 개발 결과 설명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1FDF51-2E4A-954F-C9FE-B86D53A28B44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21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554625" y="2676872"/>
            <a:ext cx="308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you!</a:t>
            </a:r>
            <a:endParaRPr lang="ko-KR" altLang="en-US" sz="4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5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847463"/>
            <a:ext cx="11270382" cy="4762462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아이디어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70451" y="1173845"/>
            <a:ext cx="4285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어떻게 프로젝트가 시작되었을까</a:t>
            </a:r>
            <a:r>
              <a:rPr lang="en-US" altLang="ko-KR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altLang="ko-KR" sz="2400" b="1" i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551EC-8F3E-E9EE-EB71-B29458739A7C}"/>
              </a:ext>
            </a:extLst>
          </p:cNvPr>
          <p:cNvSpPr txBox="1"/>
          <p:nvPr/>
        </p:nvSpPr>
        <p:spPr>
          <a:xfrm>
            <a:off x="983349" y="2092712"/>
            <a:ext cx="9696885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요양이 필요한 와상 환자의 폭발적인 증가에 비해 간호 인력의 부족이 심해지고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특히 와상 환자에게 호발하는 욕창 문제에 대한 관심이 최근에 증가하고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간호 인력을 대신해 환자의 상태를 지속적으로 모니터링하고 보고해줄 자동화 기술의 필요성이 대두됨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4" descr="욕창 호발 부위 - 흉골, 늑골, 슬개골, 내축과, 견갑골, 후두골, 팔꿈치, 천골, 발꿈치, 어깨, 골반, 대전지, 외축">
            <a:extLst>
              <a:ext uri="{FF2B5EF4-FFF2-40B4-BE49-F238E27FC236}">
                <a16:creationId xmlns:a16="http://schemas.microsoft.com/office/drawing/2014/main" id="{0FEFB2AC-6F0A-3279-46D9-BD003B7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6" y="4335996"/>
            <a:ext cx="3333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D39F9-39AD-8225-C3A1-7271C0D8225F}"/>
              </a:ext>
            </a:extLst>
          </p:cNvPr>
          <p:cNvSpPr txBox="1"/>
          <p:nvPr/>
        </p:nvSpPr>
        <p:spPr>
          <a:xfrm>
            <a:off x="2127110" y="6175824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 호발 부위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83BFCC-FE83-FCE7-1894-8705FB86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8" y="4203089"/>
            <a:ext cx="3418901" cy="18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511D5-18ED-8A92-67FB-046C8F0788C0}"/>
              </a:ext>
            </a:extLst>
          </p:cNvPr>
          <p:cNvSpPr txBox="1"/>
          <p:nvPr/>
        </p:nvSpPr>
        <p:spPr>
          <a:xfrm>
            <a:off x="5299946" y="616204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욕창의 심각성에 대한 논의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C0B5F5-EB60-B8AC-D648-A20BAA8C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67" y="3935564"/>
            <a:ext cx="3690912" cy="21530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8094F-4AEB-ECB6-5125-8F70D3D5538B}"/>
              </a:ext>
            </a:extLst>
          </p:cNvPr>
          <p:cNvSpPr/>
          <p:nvPr/>
        </p:nvSpPr>
        <p:spPr>
          <a:xfrm>
            <a:off x="11217086" y="5212296"/>
            <a:ext cx="452583" cy="443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0B9667-6E82-8413-7C45-2B6EE2496773}"/>
              </a:ext>
            </a:extLst>
          </p:cNvPr>
          <p:cNvSpPr txBox="1"/>
          <p:nvPr/>
        </p:nvSpPr>
        <p:spPr>
          <a:xfrm>
            <a:off x="9025842" y="6147011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 수급의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33699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585030"/>
            <a:ext cx="11270382" cy="5024895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633930" y="1063398"/>
            <a:ext cx="6109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고위험군 환자를 위한 인공지능 기반 자세 추정 서비스 개발 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532350" y="1549453"/>
            <a:ext cx="11354849" cy="570108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아키텍처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14B1C-9F91-4775-4161-E78E95147CCF}"/>
              </a:ext>
            </a:extLst>
          </p:cNvPr>
          <p:cNvSpPr txBox="1"/>
          <p:nvPr/>
        </p:nvSpPr>
        <p:spPr>
          <a:xfrm>
            <a:off x="1149105" y="5416862"/>
            <a:ext cx="44633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보드에 연결된 카메라에서 이미지 데이터 취득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중앙 데이터베이스에 추정 결과를 좌표 형태로 전달 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F8B43-B404-3829-6B69-B73C05C5A132}"/>
              </a:ext>
            </a:extLst>
          </p:cNvPr>
          <p:cNvSpPr txBox="1"/>
          <p:nvPr/>
        </p:nvSpPr>
        <p:spPr>
          <a:xfrm>
            <a:off x="6926030" y="5286974"/>
            <a:ext cx="439102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 받은 데이터를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PostgreSQL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데이터베이스에 저장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처리 서버에서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webOS App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영상 데이터를 전송하고 이를 시각화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2AB67E-CBFD-1534-67BB-33D146C935D0}"/>
              </a:ext>
            </a:extLst>
          </p:cNvPr>
          <p:cNvSpPr/>
          <p:nvPr/>
        </p:nvSpPr>
        <p:spPr>
          <a:xfrm>
            <a:off x="690147" y="2210905"/>
            <a:ext cx="11001375" cy="2199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720" y="2034759"/>
              <a:ext cx="1966471" cy="19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6471" cy="1934878"/>
                    </a:xfrm>
                    <a:prstGeom prst="rect">
                      <a:avLst/>
                    </a:prstGeom>
                  </am3d:spPr>
                  <am3d:camera>
                    <am3d:pos x="0" y="0" z="59276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9111" d="1000000"/>
                    <am3d:preTrans dx="27296" dy="-8533306" dz="17207"/>
                    <am3d:scale>
                      <am3d:sx n="1000000" d="1000000"/>
                      <am3d:sy n="1000000" d="1000000"/>
                      <am3d:sz n="1000000" d="1000000"/>
                    </am3d:scale>
                    <am3d:rot ax="2050723" ay="1714257" az="10794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8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20" y="2034759"/>
                <a:ext cx="1966471" cy="1934878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F0F6A5-7722-7A43-95BA-B91A58DB204D}"/>
              </a:ext>
            </a:extLst>
          </p:cNvPr>
          <p:cNvCxnSpPr/>
          <p:nvPr/>
        </p:nvCxnSpPr>
        <p:spPr>
          <a:xfrm>
            <a:off x="3990217" y="324552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D10012-3500-0D86-C964-336488DE4435}"/>
              </a:ext>
            </a:extLst>
          </p:cNvPr>
          <p:cNvSpPr txBox="1"/>
          <p:nvPr/>
        </p:nvSpPr>
        <p:spPr>
          <a:xfrm>
            <a:off x="3887794" y="3338972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환자별 데이터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모니터링 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07E9C3D0-1AB4-31B9-31B3-B9985F501958}"/>
              </a:ext>
            </a:extLst>
          </p:cNvPr>
          <p:cNvSpPr/>
          <p:nvPr/>
        </p:nvSpPr>
        <p:spPr>
          <a:xfrm>
            <a:off x="6677025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6064F3-DCC3-D8D3-E070-B1D82B802FCA}"/>
              </a:ext>
            </a:extLst>
          </p:cNvPr>
          <p:cNvSpPr txBox="1"/>
          <p:nvPr/>
        </p:nvSpPr>
        <p:spPr>
          <a:xfrm>
            <a:off x="5457002" y="4111326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AI Model Inference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DBC04-9C71-28C3-F9DC-D2CEAF25B2C4}"/>
              </a:ext>
            </a:extLst>
          </p:cNvPr>
          <p:cNvSpPr txBox="1"/>
          <p:nvPr/>
        </p:nvSpPr>
        <p:spPr>
          <a:xfrm>
            <a:off x="9502592" y="4090735"/>
            <a:ext cx="20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ROS : Manipulator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8AEC6-3967-BA44-BDF7-4A95B1474833}"/>
              </a:ext>
            </a:extLst>
          </p:cNvPr>
          <p:cNvSpPr/>
          <p:nvPr/>
        </p:nvSpPr>
        <p:spPr>
          <a:xfrm>
            <a:off x="7166384" y="4702911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 데이터 관리 및 시각화 처리</a:t>
            </a: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A69D7AA-429B-8CB1-BC2E-F078F1EC84E5}"/>
              </a:ext>
            </a:extLst>
          </p:cNvPr>
          <p:cNvSpPr/>
          <p:nvPr/>
        </p:nvSpPr>
        <p:spPr>
          <a:xfrm>
            <a:off x="874946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A2C9F6-7218-C014-4DFA-69A278416F1F}"/>
              </a:ext>
            </a:extLst>
          </p:cNvPr>
          <p:cNvSpPr/>
          <p:nvPr/>
        </p:nvSpPr>
        <p:spPr>
          <a:xfrm>
            <a:off x="1301717" y="4776270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환자별 데이터 취득 및 인공지능 모델 연산 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779C47B-47D4-2515-F4C4-75B21D71590E}"/>
              </a:ext>
            </a:extLst>
          </p:cNvPr>
          <p:cNvSpPr/>
          <p:nvPr/>
        </p:nvSpPr>
        <p:spPr>
          <a:xfrm>
            <a:off x="5899170" y="5325836"/>
            <a:ext cx="619878" cy="536028"/>
          </a:xfrm>
          <a:prstGeom prst="rightArrow">
            <a:avLst/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5526DF-36B9-75DF-9DF4-29B51EAE9F82}"/>
              </a:ext>
            </a:extLst>
          </p:cNvPr>
          <p:cNvCxnSpPr/>
          <p:nvPr/>
        </p:nvCxnSpPr>
        <p:spPr>
          <a:xfrm>
            <a:off x="7676522" y="323670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EA9144-3D1E-049C-302E-A75659B059EC}"/>
              </a:ext>
            </a:extLst>
          </p:cNvPr>
          <p:cNvSpPr txBox="1"/>
          <p:nvPr/>
        </p:nvSpPr>
        <p:spPr>
          <a:xfrm>
            <a:off x="7581712" y="3347088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모델의 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0850B8-7E24-B6D6-76CC-1CCE377A8E5F}"/>
              </a:ext>
            </a:extLst>
          </p:cNvPr>
          <p:cNvSpPr/>
          <p:nvPr/>
        </p:nvSpPr>
        <p:spPr>
          <a:xfrm>
            <a:off x="5042468" y="2270401"/>
            <a:ext cx="2577845" cy="1761143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50321CE3-FB9E-75CE-22B0-8927375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2782945"/>
            <a:ext cx="1077100" cy="10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3E83F1D-D73D-AB2B-FC48-A04EE7E608DA}"/>
              </a:ext>
            </a:extLst>
          </p:cNvPr>
          <p:cNvSpPr txBox="1"/>
          <p:nvPr/>
        </p:nvSpPr>
        <p:spPr>
          <a:xfrm>
            <a:off x="5457002" y="238838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Deep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 Model  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CCEFAA7-E1E8-55B9-8720-3D48065B3348}"/>
              </a:ext>
            </a:extLst>
          </p:cNvPr>
          <p:cNvSpPr txBox="1"/>
          <p:nvPr/>
        </p:nvSpPr>
        <p:spPr>
          <a:xfrm>
            <a:off x="6435477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2D Coordinates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B90D541-E23C-998E-0444-B78F5EF18398}"/>
              </a:ext>
            </a:extLst>
          </p:cNvPr>
          <p:cNvSpPr txBox="1"/>
          <p:nvPr/>
        </p:nvSpPr>
        <p:spPr>
          <a:xfrm>
            <a:off x="4944341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Image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9BCA8E97-9242-0DE7-6F2F-C0E77BEB7556}"/>
              </a:ext>
            </a:extLst>
          </p:cNvPr>
          <p:cNvCxnSpPr>
            <a:cxnSpLocks/>
          </p:cNvCxnSpPr>
          <p:nvPr/>
        </p:nvCxnSpPr>
        <p:spPr>
          <a:xfrm>
            <a:off x="6024667" y="3860045"/>
            <a:ext cx="410810" cy="33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그래픽 1048" descr="인공 지능 단색으로 채워진">
            <a:extLst>
              <a:ext uri="{FF2B5EF4-FFF2-40B4-BE49-F238E27FC236}">
                <a16:creationId xmlns:a16="http://schemas.microsoft.com/office/drawing/2014/main" id="{488EF0CD-3C5A-2FFB-77E2-A30401279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86" y="2331575"/>
            <a:ext cx="375609" cy="375609"/>
          </a:xfrm>
          <a:prstGeom prst="rect">
            <a:avLst/>
          </a:prstGeom>
        </p:spPr>
      </p:pic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BC78730-484B-760D-EF3F-ABB0ED6C5EBD}"/>
              </a:ext>
            </a:extLst>
          </p:cNvPr>
          <p:cNvCxnSpPr>
            <a:cxnSpLocks/>
          </p:cNvCxnSpPr>
          <p:nvPr/>
        </p:nvCxnSpPr>
        <p:spPr>
          <a:xfrm flipV="1">
            <a:off x="1184988" y="2844731"/>
            <a:ext cx="671804" cy="23418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B73268BC-55A6-4DB1-8112-28A5850D5B78}"/>
              </a:ext>
            </a:extLst>
          </p:cNvPr>
          <p:cNvCxnSpPr>
            <a:cxnSpLocks/>
          </p:cNvCxnSpPr>
          <p:nvPr/>
        </p:nvCxnSpPr>
        <p:spPr>
          <a:xfrm flipV="1">
            <a:off x="1345576" y="2952336"/>
            <a:ext cx="758135" cy="3011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CA6A6A7A-575C-B779-6500-642258FFFF05}"/>
              </a:ext>
            </a:extLst>
          </p:cNvPr>
          <p:cNvCxnSpPr>
            <a:cxnSpLocks/>
          </p:cNvCxnSpPr>
          <p:nvPr/>
        </p:nvCxnSpPr>
        <p:spPr>
          <a:xfrm flipV="1">
            <a:off x="1549818" y="3090316"/>
            <a:ext cx="700397" cy="308454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1AB619DF-5EC5-0AE4-171A-7A8760F911B2}"/>
              </a:ext>
            </a:extLst>
          </p:cNvPr>
          <p:cNvCxnSpPr>
            <a:cxnSpLocks/>
          </p:cNvCxnSpPr>
          <p:nvPr/>
        </p:nvCxnSpPr>
        <p:spPr>
          <a:xfrm>
            <a:off x="1172479" y="2852019"/>
            <a:ext cx="647773" cy="576981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1353C69C-EC90-BCB6-B40E-F66BDE96F29B}"/>
              </a:ext>
            </a:extLst>
          </p:cNvPr>
          <p:cNvCxnSpPr>
            <a:cxnSpLocks/>
          </p:cNvCxnSpPr>
          <p:nvPr/>
        </p:nvCxnSpPr>
        <p:spPr>
          <a:xfrm>
            <a:off x="1382104" y="2834283"/>
            <a:ext cx="670671" cy="490189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1E39644B-09E4-AAD8-D497-8E72522BEE95}"/>
              </a:ext>
            </a:extLst>
          </p:cNvPr>
          <p:cNvCxnSpPr>
            <a:cxnSpLocks/>
          </p:cNvCxnSpPr>
          <p:nvPr/>
        </p:nvCxnSpPr>
        <p:spPr>
          <a:xfrm>
            <a:off x="1580274" y="2780600"/>
            <a:ext cx="620480" cy="4495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2B1632EE-7C46-C487-EADA-27E4FDB273A0}"/>
              </a:ext>
            </a:extLst>
          </p:cNvPr>
          <p:cNvSpPr/>
          <p:nvPr/>
        </p:nvSpPr>
        <p:spPr>
          <a:xfrm>
            <a:off x="5129567" y="2844152"/>
            <a:ext cx="727812" cy="89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2216" y="2516351"/>
              <a:ext cx="653979" cy="8719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3979" cy="871971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1888976" ay="2558017" az="-13516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78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2216" y="2516351"/>
                <a:ext cx="653979" cy="871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2807" y="2805786"/>
              <a:ext cx="643856" cy="87753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856" cy="877534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0656" ay="2877476" az="-164902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8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2807" y="2805786"/>
                <a:ext cx="643856" cy="877534"/>
              </a:xfrm>
              <a:prstGeom prst="rect">
                <a:avLst/>
              </a:prstGeom>
            </p:spPr>
          </p:pic>
        </mc:Fallback>
      </mc:AlternateContent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1672E04E-DF2C-96A3-4F9A-82B1C4C00329}"/>
              </a:ext>
            </a:extLst>
          </p:cNvPr>
          <p:cNvSpPr/>
          <p:nvPr/>
        </p:nvSpPr>
        <p:spPr>
          <a:xfrm>
            <a:off x="6894731" y="2863140"/>
            <a:ext cx="644955" cy="81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422A1D7C-49A1-BF0D-A787-F39670537954}"/>
              </a:ext>
            </a:extLst>
          </p:cNvPr>
          <p:cNvGrpSpPr/>
          <p:nvPr/>
        </p:nvGrpSpPr>
        <p:grpSpPr>
          <a:xfrm>
            <a:off x="6972291" y="2987945"/>
            <a:ext cx="474840" cy="609630"/>
            <a:chOff x="7189646" y="3024926"/>
            <a:chExt cx="394196" cy="545966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968DAE-B62E-BD79-01C0-EB488F371EA2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96" y="3307528"/>
              <a:ext cx="82101" cy="759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71C4A86-34A4-7388-8AEF-C5074084BF25}"/>
                </a:ext>
              </a:extLst>
            </p:cNvPr>
            <p:cNvCxnSpPr/>
            <p:nvPr/>
          </p:nvCxnSpPr>
          <p:spPr>
            <a:xfrm>
              <a:off x="7330879" y="3024926"/>
              <a:ext cx="0" cy="28302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8228439-EDE8-79EA-ABE3-480B4039FDED}"/>
                </a:ext>
              </a:extLst>
            </p:cNvPr>
            <p:cNvCxnSpPr/>
            <p:nvPr/>
          </p:nvCxnSpPr>
          <p:spPr>
            <a:xfrm flipH="1">
              <a:off x="7191164" y="3155895"/>
              <a:ext cx="140494" cy="7607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5EDC406-B36C-9EB3-53E5-C09FFD046722}"/>
                </a:ext>
              </a:extLst>
            </p:cNvPr>
            <p:cNvCxnSpPr/>
            <p:nvPr/>
          </p:nvCxnSpPr>
          <p:spPr>
            <a:xfrm flipV="1">
              <a:off x="7189646" y="3208695"/>
              <a:ext cx="173317" cy="2327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AADDA006-1C0B-533A-A068-653140471327}"/>
                </a:ext>
              </a:extLst>
            </p:cNvPr>
            <p:cNvCxnSpPr/>
            <p:nvPr/>
          </p:nvCxnSpPr>
          <p:spPr>
            <a:xfrm>
              <a:off x="7409431" y="3380331"/>
              <a:ext cx="32117" cy="1905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0A144165-8391-045D-34F2-298B87455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89" y="3304889"/>
              <a:ext cx="206875" cy="9543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>
              <a:extLst>
                <a:ext uri="{FF2B5EF4-FFF2-40B4-BE49-F238E27FC236}">
                  <a16:creationId xmlns:a16="http://schemas.microsoft.com/office/drawing/2014/main" id="{7C0E9C7E-23B6-F9D8-C875-8D5D56F6F0F2}"/>
                </a:ext>
              </a:extLst>
            </p:cNvPr>
            <p:cNvCxnSpPr/>
            <p:nvPr/>
          </p:nvCxnSpPr>
          <p:spPr>
            <a:xfrm>
              <a:off x="7550264" y="3396213"/>
              <a:ext cx="33578" cy="152769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>
              <a:extLst>
                <a:ext uri="{FF2B5EF4-FFF2-40B4-BE49-F238E27FC236}">
                  <a16:creationId xmlns:a16="http://schemas.microsoft.com/office/drawing/2014/main" id="{66E110E6-4EAE-3953-9DA2-1B92B423765A}"/>
                </a:ext>
              </a:extLst>
            </p:cNvPr>
            <p:cNvCxnSpPr/>
            <p:nvPr/>
          </p:nvCxnSpPr>
          <p:spPr>
            <a:xfrm>
              <a:off x="7327202" y="3150921"/>
              <a:ext cx="145025" cy="1476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9B21C639-6150-C21A-B631-EEE348E13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821" y="3222272"/>
              <a:ext cx="104448" cy="771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화살표: 아래쪽 1076">
            <a:extLst>
              <a:ext uri="{FF2B5EF4-FFF2-40B4-BE49-F238E27FC236}">
                <a16:creationId xmlns:a16="http://schemas.microsoft.com/office/drawing/2014/main" id="{50808E24-999D-E844-C89F-BF43A75C6346}"/>
              </a:ext>
            </a:extLst>
          </p:cNvPr>
          <p:cNvSpPr/>
          <p:nvPr/>
        </p:nvSpPr>
        <p:spPr>
          <a:xfrm>
            <a:off x="6228460" y="2684813"/>
            <a:ext cx="207148" cy="191573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378051C-826E-8A0C-BCDA-99AF51FA1807}"/>
              </a:ext>
            </a:extLst>
          </p:cNvPr>
          <p:cNvSpPr txBox="1"/>
          <p:nvPr/>
        </p:nvSpPr>
        <p:spPr>
          <a:xfrm>
            <a:off x="2687817" y="3041069"/>
            <a:ext cx="1455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Camera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162A7FD2-ED93-E685-5CF3-30D7C1B2FFF6}"/>
              </a:ext>
            </a:extLst>
          </p:cNvPr>
          <p:cNvSpPr/>
          <p:nvPr/>
        </p:nvSpPr>
        <p:spPr>
          <a:xfrm>
            <a:off x="827468" y="2330344"/>
            <a:ext cx="3150240" cy="1755918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3" name="Picture 20" descr="cctv PNG 투명 사진 | PNG Mart">
            <a:extLst>
              <a:ext uri="{FF2B5EF4-FFF2-40B4-BE49-F238E27FC236}">
                <a16:creationId xmlns:a16="http://schemas.microsoft.com/office/drawing/2014/main" id="{BEEE2555-3D8F-3B68-42D7-85DC6808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8" y="2468431"/>
            <a:ext cx="663859" cy="6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8D3BE-6D9C-8185-1EE1-69AD6C983F24}"/>
              </a:ext>
            </a:extLst>
          </p:cNvPr>
          <p:cNvSpPr txBox="1"/>
          <p:nvPr/>
        </p:nvSpPr>
        <p:spPr>
          <a:xfrm>
            <a:off x="2618835" y="3624678"/>
            <a:ext cx="1455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RGB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취득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BD3FCA9-B385-E972-4034-7F9DF9EFC9BE}"/>
              </a:ext>
            </a:extLst>
          </p:cNvPr>
          <p:cNvSpPr/>
          <p:nvPr/>
        </p:nvSpPr>
        <p:spPr>
          <a:xfrm>
            <a:off x="3291908" y="3318551"/>
            <a:ext cx="158284" cy="239239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661C-46A5-BA71-4E7D-6DEEB5C521A2}"/>
              </a:ext>
            </a:extLst>
          </p:cNvPr>
          <p:cNvSpPr txBox="1"/>
          <p:nvPr/>
        </p:nvSpPr>
        <p:spPr>
          <a:xfrm>
            <a:off x="1996637" y="412617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Bed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OpenMANIPULATOR-X">
            <a:extLst>
              <a:ext uri="{FF2B5EF4-FFF2-40B4-BE49-F238E27FC236}">
                <a16:creationId xmlns:a16="http://schemas.microsoft.com/office/drawing/2014/main" id="{C3788D75-5568-1677-35F8-A0E9D69B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84" y="2416919"/>
            <a:ext cx="2765541" cy="1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7533E1-85A3-5E7A-49AA-BE953ED8D699}"/>
              </a:ext>
            </a:extLst>
          </p:cNvPr>
          <p:cNvSpPr/>
          <p:nvPr/>
        </p:nvSpPr>
        <p:spPr>
          <a:xfrm>
            <a:off x="8731393" y="2270402"/>
            <a:ext cx="2770460" cy="1759074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10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6687" y="3161132"/>
            <a:ext cx="10817335" cy="3319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구성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8" y="1674748"/>
            <a:ext cx="9645333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보고하고 기록하는 </a:t>
            </a:r>
            <a:r>
              <a:rPr lang="ko-KR" altLang="en-US" b="1">
                <a:latin typeface="KoPubWorld돋움체 Medium"/>
                <a:ea typeface="KoPubWorld돋움체 Medium"/>
                <a:cs typeface="KoPubWorld돋움체 Medium"/>
              </a:rPr>
              <a:t>프로세스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개발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b="1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가 탑재된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기기를 통해 어디서든 환자의 상태를 모니터링하고 분석된 정보에 접근할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인공지능 모델을 변경하면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기기에서 제공하는 서비스를 편리하게 재활용 가능한 구조로 개발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81518" y="1055264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인공지능을 활용한 환자 상태 자동 관리 프로세스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49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8666" y="3436082"/>
            <a:ext cx="534221" cy="534221"/>
          </a:xfrm>
          <a:prstGeom prst="rect">
            <a:avLst/>
          </a:prstGeom>
          <a:noFill/>
        </p:spPr>
      </p:pic>
      <p:sp>
        <p:nvSpPr>
          <p:cNvPr id="1043" name="화살표: 오른쪽 1042"/>
          <p:cNvSpPr/>
          <p:nvPr/>
        </p:nvSpPr>
        <p:spPr>
          <a:xfrm>
            <a:off x="1088008" y="5945611"/>
            <a:ext cx="539090" cy="307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1680164" y="5862380"/>
            <a:ext cx="77187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환자별로 데이터를 취득해 인공지능 모델로 추론을 진행한 뒤 추론 결과만을 메인 서버에 전송</a:t>
            </a: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75" name="화살표: 오른쪽 1074"/>
          <p:cNvSpPr/>
          <p:nvPr/>
        </p:nvSpPr>
        <p:spPr>
          <a:xfrm>
            <a:off x="4239710" y="4482872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6" name="TextBox 1075"/>
          <p:cNvSpPr txBox="1"/>
          <p:nvPr/>
        </p:nvSpPr>
        <p:spPr>
          <a:xfrm>
            <a:off x="1827498" y="3591891"/>
            <a:ext cx="22882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1. 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카메라로 실시간 모니터링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7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46857" y="3741240"/>
            <a:ext cx="1423239" cy="1423239"/>
          </a:xfrm>
          <a:prstGeom prst="rect">
            <a:avLst/>
          </a:prstGeom>
          <a:noFill/>
        </p:spPr>
      </p:pic>
      <p:sp>
        <p:nvSpPr>
          <p:cNvPr id="1082" name="TextBox 1081"/>
          <p:cNvSpPr txBox="1"/>
          <p:nvPr/>
        </p:nvSpPr>
        <p:spPr>
          <a:xfrm>
            <a:off x="5493440" y="5153693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메인 데이터 서버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85" name="모서리가 둥근 직사각형 19"/>
          <p:cNvSpPr/>
          <p:nvPr/>
        </p:nvSpPr>
        <p:spPr>
          <a:xfrm>
            <a:off x="756967" y="3425109"/>
            <a:ext cx="3380124" cy="1840469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87" name="TextBox 1086"/>
          <p:cNvSpPr txBox="1"/>
          <p:nvPr/>
        </p:nvSpPr>
        <p:spPr>
          <a:xfrm>
            <a:off x="1828175" y="4881667"/>
            <a:ext cx="22101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3.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추론 결과를 프로토콜에 맞게 파싱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88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8227" y="3921139"/>
            <a:ext cx="842195" cy="842195"/>
          </a:xfrm>
          <a:prstGeom prst="rect">
            <a:avLst/>
          </a:prstGeom>
          <a:noFill/>
        </p:spPr>
      </p:pic>
      <p:sp>
        <p:nvSpPr>
          <p:cNvPr id="1089" name="TextBox 1088"/>
          <p:cNvSpPr txBox="1"/>
          <p:nvPr/>
        </p:nvSpPr>
        <p:spPr>
          <a:xfrm>
            <a:off x="1827498" y="4210975"/>
            <a:ext cx="26976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서버 내부 딥러닝 모델 추론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90" name="화살표: 아래쪽 1089"/>
          <p:cNvSpPr/>
          <p:nvPr/>
        </p:nvSpPr>
        <p:spPr>
          <a:xfrm>
            <a:off x="2356842" y="3883078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3" name="화살표: 아래쪽 1092"/>
          <p:cNvSpPr/>
          <p:nvPr/>
        </p:nvSpPr>
        <p:spPr>
          <a:xfrm>
            <a:off x="2356841" y="4558759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4" name="TextBox 1093"/>
          <p:cNvSpPr txBox="1"/>
          <p:nvPr/>
        </p:nvSpPr>
        <p:spPr>
          <a:xfrm>
            <a:off x="4291558" y="4742900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전송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96" name="Picture 10" descr="Coordinates - Free interfa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62639" y="4724585"/>
            <a:ext cx="482463" cy="4824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95790" y="5317344"/>
            <a:ext cx="925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KoPubWorld돋움체 Light"/>
                <a:ea typeface="KoPubWorld돋움체 Light"/>
                <a:cs typeface="KoPubWorld돋움체 Light"/>
              </a:rPr>
              <a:t>Server</a:t>
            </a:r>
            <a:endParaRPr lang="ko-KR" altLang="en-US" sz="1200" b="1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6" name="모서리가 둥근 직사각형 19"/>
          <p:cNvSpPr/>
          <p:nvPr/>
        </p:nvSpPr>
        <p:spPr>
          <a:xfrm>
            <a:off x="7746943" y="3431319"/>
            <a:ext cx="3380124" cy="1924830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028" name="Picture 4" descr="Node.js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60845" y="3409945"/>
            <a:ext cx="768887" cy="4716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12621" y="3467522"/>
            <a:ext cx="1026877" cy="31137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823758" y="4849764"/>
            <a:ext cx="3226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간호 스테이션의 메인 기기 화면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 베드 등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webOS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기기가 탑재된 기기로 데이터에 접근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94022" y="3567317"/>
            <a:ext cx="885966" cy="219069"/>
          </a:xfrm>
          <a:prstGeom prst="rect">
            <a:avLst/>
          </a:prstGeom>
          <a:noFill/>
        </p:spPr>
      </p:pic>
      <p:sp>
        <p:nvSpPr>
          <p:cNvPr id="2" name="화살표: 오른쪽 1"/>
          <p:cNvSpPr/>
          <p:nvPr/>
        </p:nvSpPr>
        <p:spPr>
          <a:xfrm>
            <a:off x="6766868" y="4455149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스크린샷, 디자인, 램프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057678" y="3932313"/>
            <a:ext cx="859257" cy="859257"/>
          </a:xfrm>
          <a:prstGeom prst="rect">
            <a:avLst/>
          </a:prstGeom>
        </p:spPr>
      </p:pic>
      <p:pic>
        <p:nvPicPr>
          <p:cNvPr id="17" name="그림 16" descr="텍스트, 멀티미디어, 디스플레이 장치, 평판 디스플레이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01482" y="3838367"/>
            <a:ext cx="1217736" cy="101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45722-C116-7D74-B0DC-AA91B708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6" y="3601333"/>
            <a:ext cx="3067743" cy="19248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992E1-7741-B3C3-4FE0-453D4B02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76" y="3809071"/>
            <a:ext cx="2534580" cy="153044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142411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이미지에서 물체나 사람의 위치를 감지하는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2D Pose Estimation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모델을 활용해 환자의 자세를 추정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PoseNet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활용해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이미지를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입력으로 받아 결과로 관절 키포인트와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리턴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Single 2D Pose Estimation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A6B67D-DD0E-89D8-6AC6-BB321AFE4E19}"/>
              </a:ext>
            </a:extLst>
          </p:cNvPr>
          <p:cNvGrpSpPr/>
          <p:nvPr/>
        </p:nvGrpSpPr>
        <p:grpSpPr>
          <a:xfrm>
            <a:off x="253579" y="2990414"/>
            <a:ext cx="5906507" cy="3325582"/>
            <a:chOff x="6622330" y="510646"/>
            <a:chExt cx="5427486" cy="3040546"/>
          </a:xfrm>
        </p:grpSpPr>
        <p:sp>
          <p:nvSpPr>
            <p:cNvPr id="41" name="모서리가 둥근 직사각형 19">
              <a:extLst>
                <a:ext uri="{FF2B5EF4-FFF2-40B4-BE49-F238E27FC236}">
                  <a16:creationId xmlns:a16="http://schemas.microsoft.com/office/drawing/2014/main" id="{9D101A36-E6FB-5930-78DD-4179C1D82F1A}"/>
                </a:ext>
              </a:extLst>
            </p:cNvPr>
            <p:cNvSpPr/>
            <p:nvPr/>
          </p:nvSpPr>
          <p:spPr>
            <a:xfrm>
              <a:off x="6622330" y="807992"/>
              <a:ext cx="5427486" cy="2743200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D60A3B-FA95-0880-A9A0-69738ACCB4F0}"/>
                </a:ext>
              </a:extLst>
            </p:cNvPr>
            <p:cNvSpPr/>
            <p:nvPr/>
          </p:nvSpPr>
          <p:spPr>
            <a:xfrm>
              <a:off x="7345883" y="510646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PoseNet Architecture </a:t>
              </a:r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DF40D7C6-C9B3-533B-CB4A-26B8A01EE8B0}"/>
              </a:ext>
            </a:extLst>
          </p:cNvPr>
          <p:cNvSpPr/>
          <p:nvPr/>
        </p:nvSpPr>
        <p:spPr>
          <a:xfrm>
            <a:off x="6299186" y="3329346"/>
            <a:ext cx="5690642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BF3F97-44FF-0626-0090-92A5BAFE3C56}"/>
              </a:ext>
            </a:extLst>
          </p:cNvPr>
          <p:cNvSpPr/>
          <p:nvPr/>
        </p:nvSpPr>
        <p:spPr>
          <a:xfrm>
            <a:off x="7176290" y="2990461"/>
            <a:ext cx="3980380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B405-0FE5-0E1B-4F1C-93905D7FBE87}"/>
              </a:ext>
            </a:extLst>
          </p:cNvPr>
          <p:cNvSpPr txBox="1"/>
          <p:nvPr/>
        </p:nvSpPr>
        <p:spPr>
          <a:xfrm>
            <a:off x="6891591" y="3570840"/>
            <a:ext cx="43480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실물 크기 마네킹을 활용해 구축한  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 데이터셋을 활용해 모델 학습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90A9353-9AB4-0D09-8E00-6738C343659A}"/>
              </a:ext>
            </a:extLst>
          </p:cNvPr>
          <p:cNvSpPr/>
          <p:nvPr/>
        </p:nvSpPr>
        <p:spPr>
          <a:xfrm>
            <a:off x="8829675" y="4302554"/>
            <a:ext cx="323914" cy="271739"/>
          </a:xfrm>
          <a:prstGeom prst="down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E2BA292-3F3D-0271-35D5-AD0C5AD581DC}"/>
              </a:ext>
            </a:extLst>
          </p:cNvPr>
          <p:cNvSpPr/>
          <p:nvPr/>
        </p:nvSpPr>
        <p:spPr>
          <a:xfrm>
            <a:off x="7030689" y="3651212"/>
            <a:ext cx="4069852" cy="601500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2C58D486-22F8-348B-A5A0-6545A433A1BB}"/>
              </a:ext>
            </a:extLst>
          </p:cNvPr>
          <p:cNvSpPr/>
          <p:nvPr/>
        </p:nvSpPr>
        <p:spPr>
          <a:xfrm>
            <a:off x="6608768" y="4549386"/>
            <a:ext cx="5035836" cy="440117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D5F6-2CC8-1DA1-9F8E-C4DDA457BBEC}"/>
              </a:ext>
            </a:extLst>
          </p:cNvPr>
          <p:cNvSpPr txBox="1"/>
          <p:nvPr/>
        </p:nvSpPr>
        <p:spPr>
          <a:xfrm>
            <a:off x="6805951" y="4574293"/>
            <a:ext cx="464146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In-bed Pose Estimation: DL with Shallow Dataset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916C0-E008-CCA5-F7CC-731F86596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79" y="5066769"/>
            <a:ext cx="4010271" cy="1196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5FA9B-7F74-1861-EE74-FAF088A429CE}"/>
              </a:ext>
            </a:extLst>
          </p:cNvPr>
          <p:cNvSpPr txBox="1"/>
          <p:nvPr/>
        </p:nvSpPr>
        <p:spPr>
          <a:xfrm>
            <a:off x="456658" y="5763189"/>
            <a:ext cx="54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(1) Keypoint heatmap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(2) Short-range offsets (3) Mid-range pairwise offsets (4) Person segmentation maps (5) Long-range offsets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3A314-F7AC-859B-DF67-C731CBC90522}"/>
              </a:ext>
            </a:extLst>
          </p:cNvPr>
          <p:cNvSpPr txBox="1"/>
          <p:nvPr/>
        </p:nvSpPr>
        <p:spPr>
          <a:xfrm>
            <a:off x="456657" y="5539581"/>
            <a:ext cx="549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Model</a:t>
            </a:r>
            <a:r>
              <a:rPr lang="ko-KR" altLang="en-US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45E84-F7BD-56E8-97D1-FEB9AC20917A}"/>
              </a:ext>
            </a:extLst>
          </p:cNvPr>
          <p:cNvSpPr/>
          <p:nvPr/>
        </p:nvSpPr>
        <p:spPr>
          <a:xfrm>
            <a:off x="811763" y="4989503"/>
            <a:ext cx="466531" cy="458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044922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시간별로 환자의 자세 좌표 데이터를 획득해 환자의 자세를 분석 </a:t>
            </a:r>
            <a:r>
              <a:rPr lang="en-US" altLang="ko-KR" dirty="0">
                <a:latin typeface="+mn-ea"/>
                <a:cs typeface="KoPubWorld돋움체 Medium" panose="00000600000000000000" pitchFamily="2" charset="-127"/>
              </a:rPr>
              <a:t>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 변화가 없어 장시간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체압이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가해진 특정 관절 부위를 탐지할 수 있음 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 Pose Estimation 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A6FF25-6BDE-8CF6-FAED-598A9CEE78A0}"/>
              </a:ext>
            </a:extLst>
          </p:cNvPr>
          <p:cNvGrpSpPr/>
          <p:nvPr/>
        </p:nvGrpSpPr>
        <p:grpSpPr>
          <a:xfrm>
            <a:off x="300440" y="3221446"/>
            <a:ext cx="6069462" cy="3349691"/>
            <a:chOff x="291115" y="3516787"/>
            <a:chExt cx="6069462" cy="3051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5F28C-CA36-8356-DE34-52B2BA62ABB8}"/>
                </a:ext>
              </a:extLst>
            </p:cNvPr>
            <p:cNvSpPr txBox="1"/>
            <p:nvPr/>
          </p:nvSpPr>
          <p:spPr>
            <a:xfrm>
              <a:off x="1933867" y="5509477"/>
              <a:ext cx="141255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인공지능 모델 연산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21" name="Picture 2" descr="Neural Network Icons - Free SVG &amp; PNG Neural Network Images - Noun Project">
              <a:extLst>
                <a:ext uri="{FF2B5EF4-FFF2-40B4-BE49-F238E27FC236}">
                  <a16:creationId xmlns:a16="http://schemas.microsoft.com/office/drawing/2014/main" id="{E9AEAC50-6F69-82CA-08DA-36F6E7D5E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092" y="4605501"/>
              <a:ext cx="1077100" cy="107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2378" y="4142983"/>
                <a:ext cx="926927" cy="149183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26927" cy="1637364"/>
                      </a:xfrm>
                      <a:prstGeom prst="rect">
                        <a:avLst/>
                      </a:prstGeom>
                    </am3d:spPr>
                    <am3d:camera>
                      <am3d:pos x="0" y="0" z="5927609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239111" d="1000000"/>
                      <am3d:preTrans dx="27296" dy="-8533306" dz="1720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73551" ay="176" az="139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71590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3" y="3908729"/>
                  <a:ext cx="926927" cy="1637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4853" y="4467510"/>
                <a:ext cx="661975" cy="87812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5" cy="963784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4178" y="4264914"/>
                  <a:ext cx="661975" cy="96378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5C16C85C-D14A-0A04-060F-70DADA9582B3}"/>
                </a:ext>
              </a:extLst>
            </p:cNvPr>
            <p:cNvSpPr/>
            <p:nvPr/>
          </p:nvSpPr>
          <p:spPr>
            <a:xfrm>
              <a:off x="1725993" y="4888009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E78B0-B96D-E661-C384-1259C9D03B1C}"/>
                </a:ext>
              </a:extLst>
            </p:cNvPr>
            <p:cNvSpPr txBox="1"/>
            <p:nvPr/>
          </p:nvSpPr>
          <p:spPr>
            <a:xfrm>
              <a:off x="419331" y="5701471"/>
              <a:ext cx="1606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카메라로 촬영한 </a:t>
              </a:r>
              <a:b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</a:b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이미지 입력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598DF9C-4FC0-6916-59CF-FD2F4B25E1E1}"/>
                </a:ext>
              </a:extLst>
            </p:cNvPr>
            <p:cNvSpPr/>
            <p:nvPr/>
          </p:nvSpPr>
          <p:spPr>
            <a:xfrm>
              <a:off x="565710" y="4567516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66002" y="4217296"/>
                <a:ext cx="661974" cy="87812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4" cy="963783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5327" y="3990291"/>
                  <a:ext cx="661974" cy="96378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E0226-384C-4A9F-E7B9-E289BC405B09}"/>
                </a:ext>
              </a:extLst>
            </p:cNvPr>
            <p:cNvSpPr/>
            <p:nvPr/>
          </p:nvSpPr>
          <p:spPr>
            <a:xfrm>
              <a:off x="3706859" y="4317302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8FD96D-6D61-2F41-A5F0-5D78DDB5FA02}"/>
                </a:ext>
              </a:extLst>
            </p:cNvPr>
            <p:cNvSpPr txBox="1"/>
            <p:nvPr/>
          </p:nvSpPr>
          <p:spPr>
            <a:xfrm>
              <a:off x="3366715" y="5350434"/>
              <a:ext cx="2684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추정된 결과를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 이미지에 매핑된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좌표로 출력 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484B8B-3A81-765A-16CC-C71F5EFD6295}"/>
                </a:ext>
              </a:extLst>
            </p:cNvPr>
            <p:cNvSpPr/>
            <p:nvPr/>
          </p:nvSpPr>
          <p:spPr>
            <a:xfrm>
              <a:off x="4829644" y="4320409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C10C65B-D6B7-D246-07D2-5BC5C2DB6D0B}"/>
                </a:ext>
              </a:extLst>
            </p:cNvPr>
            <p:cNvGrpSpPr/>
            <p:nvPr/>
          </p:nvGrpSpPr>
          <p:grpSpPr>
            <a:xfrm>
              <a:off x="5066391" y="4439205"/>
              <a:ext cx="474840" cy="609630"/>
              <a:chOff x="5532925" y="4243259"/>
              <a:chExt cx="474840" cy="609630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5F04362-72B7-E8FE-0CDD-3D9FAA5ED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724" y="4558815"/>
                <a:ext cx="98897" cy="84832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3EEF352-163C-BDB8-8FB7-AF99C5093902}"/>
                  </a:ext>
                </a:extLst>
              </p:cNvPr>
              <p:cNvCxnSpPr/>
              <p:nvPr/>
            </p:nvCxnSpPr>
            <p:spPr>
              <a:xfrm>
                <a:off x="5703051" y="4243259"/>
                <a:ext cx="0" cy="316022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직선 연결선 3071">
                <a:extLst>
                  <a:ext uri="{FF2B5EF4-FFF2-40B4-BE49-F238E27FC236}">
                    <a16:creationId xmlns:a16="http://schemas.microsoft.com/office/drawing/2014/main" id="{A5E550AD-6212-C48D-5ABF-9B09B3657A40}"/>
                  </a:ext>
                </a:extLst>
              </p:cNvPr>
              <p:cNvCxnSpPr/>
              <p:nvPr/>
            </p:nvCxnSpPr>
            <p:spPr>
              <a:xfrm flipH="1">
                <a:off x="5534754" y="4389500"/>
                <a:ext cx="169236" cy="84949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직선 연결선 3072">
                <a:extLst>
                  <a:ext uri="{FF2B5EF4-FFF2-40B4-BE49-F238E27FC236}">
                    <a16:creationId xmlns:a16="http://schemas.microsoft.com/office/drawing/2014/main" id="{5E8D13A5-4497-332C-94B6-0C892DE0B689}"/>
                  </a:ext>
                </a:extLst>
              </p:cNvPr>
              <p:cNvCxnSpPr/>
              <p:nvPr/>
            </p:nvCxnSpPr>
            <p:spPr>
              <a:xfrm flipV="1">
                <a:off x="5532925" y="4448457"/>
                <a:ext cx="208774" cy="25992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5" name="직선 연결선 3074">
                <a:extLst>
                  <a:ext uri="{FF2B5EF4-FFF2-40B4-BE49-F238E27FC236}">
                    <a16:creationId xmlns:a16="http://schemas.microsoft.com/office/drawing/2014/main" id="{95538F65-C7EA-8910-49B1-C09FE90B6288}"/>
                  </a:ext>
                </a:extLst>
              </p:cNvPr>
              <p:cNvCxnSpPr/>
              <p:nvPr/>
            </p:nvCxnSpPr>
            <p:spPr>
              <a:xfrm>
                <a:off x="5797673" y="4640107"/>
                <a:ext cx="38687" cy="212782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직선 연결선 3075">
                <a:extLst>
                  <a:ext uri="{FF2B5EF4-FFF2-40B4-BE49-F238E27FC236}">
                    <a16:creationId xmlns:a16="http://schemas.microsoft.com/office/drawing/2014/main" id="{7B9818A0-DC15-6EAE-63E6-84FC937A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121" y="4555868"/>
                <a:ext cx="249197" cy="106558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직선 연결선 3076">
                <a:extLst>
                  <a:ext uri="{FF2B5EF4-FFF2-40B4-BE49-F238E27FC236}">
                    <a16:creationId xmlns:a16="http://schemas.microsoft.com/office/drawing/2014/main" id="{3C2611CB-F66A-2186-03EC-E4FFCD83DEE8}"/>
                  </a:ext>
                </a:extLst>
              </p:cNvPr>
              <p:cNvCxnSpPr/>
              <p:nvPr/>
            </p:nvCxnSpPr>
            <p:spPr>
              <a:xfrm>
                <a:off x="5967318" y="4657841"/>
                <a:ext cx="40447" cy="170583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직선 연결선 3077">
                <a:extLst>
                  <a:ext uri="{FF2B5EF4-FFF2-40B4-BE49-F238E27FC236}">
                    <a16:creationId xmlns:a16="http://schemas.microsoft.com/office/drawing/2014/main" id="{EBAAD0FE-6B1D-2345-1109-40880DDB3862}"/>
                  </a:ext>
                </a:extLst>
              </p:cNvPr>
              <p:cNvCxnSpPr/>
              <p:nvPr/>
            </p:nvCxnSpPr>
            <p:spPr>
              <a:xfrm>
                <a:off x="5698622" y="4383946"/>
                <a:ext cx="174694" cy="164908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직선 연결선 3078">
                <a:extLst>
                  <a:ext uri="{FF2B5EF4-FFF2-40B4-BE49-F238E27FC236}">
                    <a16:creationId xmlns:a16="http://schemas.microsoft.com/office/drawing/2014/main" id="{7518FB60-0D0B-CBF6-0C4E-2925855A8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0418" y="4463617"/>
                <a:ext cx="125816" cy="86114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056D57-2C37-F106-59B2-0305B6259DA9}"/>
                </a:ext>
              </a:extLst>
            </p:cNvPr>
            <p:cNvSpPr txBox="1"/>
            <p:nvPr/>
          </p:nvSpPr>
          <p:spPr>
            <a:xfrm>
              <a:off x="2999204" y="5875315"/>
              <a:ext cx="3361373" cy="42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좌표를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Parsing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하면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스켈레톤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(Skeleton)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형식으로 시각화 가능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7" name="모서리가 둥근 직사각형 19">
              <a:extLst>
                <a:ext uri="{FF2B5EF4-FFF2-40B4-BE49-F238E27FC236}">
                  <a16:creationId xmlns:a16="http://schemas.microsoft.com/office/drawing/2014/main" id="{37049D6B-1834-CE0E-0AAB-B351B04A6E7D}"/>
                </a:ext>
              </a:extLst>
            </p:cNvPr>
            <p:cNvSpPr/>
            <p:nvPr/>
          </p:nvSpPr>
          <p:spPr>
            <a:xfrm>
              <a:off x="291115" y="3825551"/>
              <a:ext cx="5848423" cy="2743201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AA61E8-FD59-32FF-90BB-3EFB25ADAECF}"/>
                </a:ext>
              </a:extLst>
            </p:cNvPr>
            <p:cNvSpPr txBox="1"/>
            <p:nvPr/>
          </p:nvSpPr>
          <p:spPr>
            <a:xfrm>
              <a:off x="1665121" y="4512602"/>
              <a:ext cx="1871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Deep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Learning Model  </a:t>
              </a:r>
              <a:endPara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9" name="그래픽 58" descr="인공 지능 단색으로 채워진">
              <a:extLst>
                <a:ext uri="{FF2B5EF4-FFF2-40B4-BE49-F238E27FC236}">
                  <a16:creationId xmlns:a16="http://schemas.microsoft.com/office/drawing/2014/main" id="{7DA5DD8D-B2F2-AFD3-C2C5-55D4B301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6385" y="4139717"/>
              <a:ext cx="375609" cy="375609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DFA16A8-4956-4566-66EB-6388AEDD5CB6}"/>
                </a:ext>
              </a:extLst>
            </p:cNvPr>
            <p:cNvSpPr/>
            <p:nvPr/>
          </p:nvSpPr>
          <p:spPr>
            <a:xfrm>
              <a:off x="1326000" y="3516787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2D Estimation 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모델의 입출력 </a:t>
              </a:r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13B9256F-869B-E069-D49B-321929532C32}"/>
                </a:ext>
              </a:extLst>
            </p:cNvPr>
            <p:cNvSpPr/>
            <p:nvPr/>
          </p:nvSpPr>
          <p:spPr>
            <a:xfrm>
              <a:off x="3305340" y="4884101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94" name="모서리가 둥근 직사각형 19">
            <a:extLst>
              <a:ext uri="{FF2B5EF4-FFF2-40B4-BE49-F238E27FC236}">
                <a16:creationId xmlns:a16="http://schemas.microsoft.com/office/drawing/2014/main" id="{DA96F429-2945-D55F-B626-7B721F989F2C}"/>
              </a:ext>
            </a:extLst>
          </p:cNvPr>
          <p:cNvSpPr/>
          <p:nvPr/>
        </p:nvSpPr>
        <p:spPr>
          <a:xfrm>
            <a:off x="6317690" y="3561912"/>
            <a:ext cx="5573870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97" name="사각형: 둥근 모서리 3096">
            <a:extLst>
              <a:ext uri="{FF2B5EF4-FFF2-40B4-BE49-F238E27FC236}">
                <a16:creationId xmlns:a16="http://schemas.microsoft.com/office/drawing/2014/main" id="{F5BAE772-2E9C-7592-081C-F2E54210FE59}"/>
              </a:ext>
            </a:extLst>
          </p:cNvPr>
          <p:cNvSpPr/>
          <p:nvPr/>
        </p:nvSpPr>
        <p:spPr>
          <a:xfrm>
            <a:off x="7273446" y="3221446"/>
            <a:ext cx="3662357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예방을 위한 특정 신체 부위 추론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343124-498A-A915-A551-BB175015862D}"/>
              </a:ext>
            </a:extLst>
          </p:cNvPr>
          <p:cNvGrpSpPr/>
          <p:nvPr/>
        </p:nvGrpSpPr>
        <p:grpSpPr>
          <a:xfrm>
            <a:off x="6995943" y="4233848"/>
            <a:ext cx="474840" cy="669101"/>
            <a:chOff x="7056916" y="4154921"/>
            <a:chExt cx="474840" cy="66910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E2B410B-01FD-E176-F22C-32043EA8E85F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95CEAF-279F-D13E-569B-992B476598B2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EFEF90-C4B1-AFC5-A82B-9F1AB002D79F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F87C3E5-D110-7152-65A9-3609CCFE0767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10934B2-423E-010B-872D-4E9AF5A2EF0C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4C893E7-4B84-535B-2E0D-DC6BF18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64A77A-3560-443B-2CEA-A1713C56887A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AAF30E-3D08-DFBA-563A-FC084020AC1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163A80E-0B50-B4F5-714C-D88DABC36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0B7A80-1F09-497C-54BD-2E4E07546846}"/>
              </a:ext>
            </a:extLst>
          </p:cNvPr>
          <p:cNvSpPr/>
          <p:nvPr/>
        </p:nvSpPr>
        <p:spPr>
          <a:xfrm>
            <a:off x="6747108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7A6C4-3621-BB14-9001-8AE7BB72BD34}"/>
              </a:ext>
            </a:extLst>
          </p:cNvPr>
          <p:cNvGrpSpPr/>
          <p:nvPr/>
        </p:nvGrpSpPr>
        <p:grpSpPr>
          <a:xfrm>
            <a:off x="8107585" y="4233848"/>
            <a:ext cx="474840" cy="669101"/>
            <a:chOff x="7056916" y="4154921"/>
            <a:chExt cx="474840" cy="66910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89C23A8-9655-BE4C-8AC7-42128E04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CC22A9-9E64-A93F-DD8A-E558CE219A5C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74D6B85-CF9C-09ED-68F4-151B1E1051F0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4" name="직선 연결선 6143">
              <a:extLst>
                <a:ext uri="{FF2B5EF4-FFF2-40B4-BE49-F238E27FC236}">
                  <a16:creationId xmlns:a16="http://schemas.microsoft.com/office/drawing/2014/main" id="{C0BD583C-BA3B-5117-0B92-AE9D6BD6E0E9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170126" cy="8431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45" name="직선 연결선 6144">
              <a:extLst>
                <a:ext uri="{FF2B5EF4-FFF2-40B4-BE49-F238E27FC236}">
                  <a16:creationId xmlns:a16="http://schemas.microsoft.com/office/drawing/2014/main" id="{22DCAC78-C057-00FE-AAC3-1A87278E0BE5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7" name="직선 연결선 6146">
              <a:extLst>
                <a:ext uri="{FF2B5EF4-FFF2-40B4-BE49-F238E27FC236}">
                  <a16:creationId xmlns:a16="http://schemas.microsoft.com/office/drawing/2014/main" id="{43F4BC2E-9D9D-5D29-FFB8-EE6D62F58AE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8" name="직선 연결선 6147">
              <a:extLst>
                <a:ext uri="{FF2B5EF4-FFF2-40B4-BE49-F238E27FC236}">
                  <a16:creationId xmlns:a16="http://schemas.microsoft.com/office/drawing/2014/main" id="{FBE5E476-7E45-B2BE-8083-38A95898B7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9" name="직선 연결선 6148">
              <a:extLst>
                <a:ext uri="{FF2B5EF4-FFF2-40B4-BE49-F238E27FC236}">
                  <a16:creationId xmlns:a16="http://schemas.microsoft.com/office/drawing/2014/main" id="{C1511BF9-870C-4D89-7558-0787B8ACF46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0" name="직선 연결선 6149">
              <a:extLst>
                <a:ext uri="{FF2B5EF4-FFF2-40B4-BE49-F238E27FC236}">
                  <a16:creationId xmlns:a16="http://schemas.microsoft.com/office/drawing/2014/main" id="{6FB87687-0AB8-7946-B764-BBE48171D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51" name="직사각형 6150">
            <a:extLst>
              <a:ext uri="{FF2B5EF4-FFF2-40B4-BE49-F238E27FC236}">
                <a16:creationId xmlns:a16="http://schemas.microsoft.com/office/drawing/2014/main" id="{261238B7-CE3B-010F-AB12-6DC8F3C59514}"/>
              </a:ext>
            </a:extLst>
          </p:cNvPr>
          <p:cNvSpPr/>
          <p:nvPr/>
        </p:nvSpPr>
        <p:spPr>
          <a:xfrm>
            <a:off x="7858750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52" name="그룹 6151">
            <a:extLst>
              <a:ext uri="{FF2B5EF4-FFF2-40B4-BE49-F238E27FC236}">
                <a16:creationId xmlns:a16="http://schemas.microsoft.com/office/drawing/2014/main" id="{DF0BEF8C-32A6-772C-CB59-D3C6C63E9F27}"/>
              </a:ext>
            </a:extLst>
          </p:cNvPr>
          <p:cNvGrpSpPr/>
          <p:nvPr/>
        </p:nvGrpSpPr>
        <p:grpSpPr>
          <a:xfrm>
            <a:off x="9219227" y="4233848"/>
            <a:ext cx="504259" cy="669101"/>
            <a:chOff x="7056916" y="4154921"/>
            <a:chExt cx="504259" cy="669101"/>
          </a:xfrm>
        </p:grpSpPr>
        <p:cxnSp>
          <p:nvCxnSpPr>
            <p:cNvPr id="6153" name="직선 연결선 6152">
              <a:extLst>
                <a:ext uri="{FF2B5EF4-FFF2-40B4-BE49-F238E27FC236}">
                  <a16:creationId xmlns:a16="http://schemas.microsoft.com/office/drawing/2014/main" id="{C059E132-0159-0D31-7BC6-C98722180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4" name="직선 연결선 6153">
              <a:extLst>
                <a:ext uri="{FF2B5EF4-FFF2-40B4-BE49-F238E27FC236}">
                  <a16:creationId xmlns:a16="http://schemas.microsoft.com/office/drawing/2014/main" id="{7299010C-C2BE-FD65-A709-622F2E598120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5" name="직선 연결선 6154">
              <a:extLst>
                <a:ext uri="{FF2B5EF4-FFF2-40B4-BE49-F238E27FC236}">
                  <a16:creationId xmlns:a16="http://schemas.microsoft.com/office/drawing/2014/main" id="{7F2184A2-D0FD-45A8-7813-A7D4F168B8E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6" name="직선 연결선 6155">
              <a:extLst>
                <a:ext uri="{FF2B5EF4-FFF2-40B4-BE49-F238E27FC236}">
                  <a16:creationId xmlns:a16="http://schemas.microsoft.com/office/drawing/2014/main" id="{F393F85F-F2A7-F81A-E905-1D43B6BD57AB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206760" cy="673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직선 연결선 6156">
              <a:extLst>
                <a:ext uri="{FF2B5EF4-FFF2-40B4-BE49-F238E27FC236}">
                  <a16:creationId xmlns:a16="http://schemas.microsoft.com/office/drawing/2014/main" id="{179F28FD-54D4-02D2-985E-63A244F22793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8" name="직선 연결선 6157">
              <a:extLst>
                <a:ext uri="{FF2B5EF4-FFF2-40B4-BE49-F238E27FC236}">
                  <a16:creationId xmlns:a16="http://schemas.microsoft.com/office/drawing/2014/main" id="{893BB767-C369-D01A-F45F-BBDC93EDABD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9" name="직선 연결선 6158">
              <a:extLst>
                <a:ext uri="{FF2B5EF4-FFF2-40B4-BE49-F238E27FC236}">
                  <a16:creationId xmlns:a16="http://schemas.microsoft.com/office/drawing/2014/main" id="{33CBFEA8-44F3-AE72-0E34-4921E7BC6B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0" name="직선 연결선 6159">
              <a:extLst>
                <a:ext uri="{FF2B5EF4-FFF2-40B4-BE49-F238E27FC236}">
                  <a16:creationId xmlns:a16="http://schemas.microsoft.com/office/drawing/2014/main" id="{0E082F1A-D90C-6AB1-2BA7-93471647BF02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1" name="직선 연결선 6160">
              <a:extLst>
                <a:ext uri="{FF2B5EF4-FFF2-40B4-BE49-F238E27FC236}">
                  <a16:creationId xmlns:a16="http://schemas.microsoft.com/office/drawing/2014/main" id="{E2FECC31-91A3-5322-BD91-E42543BB1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490327"/>
              <a:ext cx="166766" cy="963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62" name="직사각형 6161">
            <a:extLst>
              <a:ext uri="{FF2B5EF4-FFF2-40B4-BE49-F238E27FC236}">
                <a16:creationId xmlns:a16="http://schemas.microsoft.com/office/drawing/2014/main" id="{6EC0A66F-B3F7-E986-E08D-39B5AE6E59A3}"/>
              </a:ext>
            </a:extLst>
          </p:cNvPr>
          <p:cNvSpPr/>
          <p:nvPr/>
        </p:nvSpPr>
        <p:spPr>
          <a:xfrm>
            <a:off x="8970392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63" name="그룹 6162">
            <a:extLst>
              <a:ext uri="{FF2B5EF4-FFF2-40B4-BE49-F238E27FC236}">
                <a16:creationId xmlns:a16="http://schemas.microsoft.com/office/drawing/2014/main" id="{4FD8195A-B7D0-7A92-F775-B25A946FF9A5}"/>
              </a:ext>
            </a:extLst>
          </p:cNvPr>
          <p:cNvGrpSpPr/>
          <p:nvPr/>
        </p:nvGrpSpPr>
        <p:grpSpPr>
          <a:xfrm>
            <a:off x="10330869" y="4246802"/>
            <a:ext cx="500470" cy="669101"/>
            <a:chOff x="7056916" y="4154921"/>
            <a:chExt cx="500470" cy="669101"/>
          </a:xfrm>
        </p:grpSpPr>
        <p:cxnSp>
          <p:nvCxnSpPr>
            <p:cNvPr id="6164" name="직선 연결선 6163">
              <a:extLst>
                <a:ext uri="{FF2B5EF4-FFF2-40B4-BE49-F238E27FC236}">
                  <a16:creationId xmlns:a16="http://schemas.microsoft.com/office/drawing/2014/main" id="{D7207472-378A-34A5-0696-439BF2528498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5" name="직선 연결선 6164">
              <a:extLst>
                <a:ext uri="{FF2B5EF4-FFF2-40B4-BE49-F238E27FC236}">
                  <a16:creationId xmlns:a16="http://schemas.microsoft.com/office/drawing/2014/main" id="{E39105A0-5753-7ECC-AEC4-31E99427E8E3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6" name="직선 연결선 6165">
              <a:extLst>
                <a:ext uri="{FF2B5EF4-FFF2-40B4-BE49-F238E27FC236}">
                  <a16:creationId xmlns:a16="http://schemas.microsoft.com/office/drawing/2014/main" id="{CD98C28A-466C-B248-979B-647C5567365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직선 연결선 6166">
              <a:extLst>
                <a:ext uri="{FF2B5EF4-FFF2-40B4-BE49-F238E27FC236}">
                  <a16:creationId xmlns:a16="http://schemas.microsoft.com/office/drawing/2014/main" id="{9D76581F-2B7D-A6E4-3064-B9653F23EF8E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68" name="직선 연결선 6167">
              <a:extLst>
                <a:ext uri="{FF2B5EF4-FFF2-40B4-BE49-F238E27FC236}">
                  <a16:creationId xmlns:a16="http://schemas.microsoft.com/office/drawing/2014/main" id="{61E275BF-BF8D-036C-E041-25A215386FC7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직선 연결선 6168">
              <a:extLst>
                <a:ext uri="{FF2B5EF4-FFF2-40B4-BE49-F238E27FC236}">
                  <a16:creationId xmlns:a16="http://schemas.microsoft.com/office/drawing/2014/main" id="{6F490603-1586-EF15-1A92-6312BA9556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0" name="직선 연결선 6169">
              <a:extLst>
                <a:ext uri="{FF2B5EF4-FFF2-40B4-BE49-F238E27FC236}">
                  <a16:creationId xmlns:a16="http://schemas.microsoft.com/office/drawing/2014/main" id="{333546DF-18CA-EE21-0747-C88B3F85B658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1" name="직선 연결선 6170">
              <a:extLst>
                <a:ext uri="{FF2B5EF4-FFF2-40B4-BE49-F238E27FC236}">
                  <a16:creationId xmlns:a16="http://schemas.microsoft.com/office/drawing/2014/main" id="{BCDC9213-855A-C67F-C1DE-266F017B8B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13" y="4309332"/>
              <a:ext cx="211904" cy="13015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2" name="직선 연결선 6171">
              <a:extLst>
                <a:ext uri="{FF2B5EF4-FFF2-40B4-BE49-F238E27FC236}">
                  <a16:creationId xmlns:a16="http://schemas.microsoft.com/office/drawing/2014/main" id="{4ED7E28A-28BD-E562-E336-9B9E0A7B9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570" y="4334436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3" name="직사각형 6172">
            <a:extLst>
              <a:ext uri="{FF2B5EF4-FFF2-40B4-BE49-F238E27FC236}">
                <a16:creationId xmlns:a16="http://schemas.microsoft.com/office/drawing/2014/main" id="{2B172BB4-0443-71FB-F820-101F6DC74972}"/>
              </a:ext>
            </a:extLst>
          </p:cNvPr>
          <p:cNvSpPr/>
          <p:nvPr/>
        </p:nvSpPr>
        <p:spPr>
          <a:xfrm>
            <a:off x="10082034" y="4129949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8" name="TextBox 6177">
            <a:extLst>
              <a:ext uri="{FF2B5EF4-FFF2-40B4-BE49-F238E27FC236}">
                <a16:creationId xmlns:a16="http://schemas.microsoft.com/office/drawing/2014/main" id="{7B339326-E39A-3A9F-0966-28AD9607FA6B}"/>
              </a:ext>
            </a:extLst>
          </p:cNvPr>
          <p:cNvSpPr txBox="1"/>
          <p:nvPr/>
        </p:nvSpPr>
        <p:spPr>
          <a:xfrm>
            <a:off x="8101125" y="381035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79" name="TextBox 6178">
            <a:extLst>
              <a:ext uri="{FF2B5EF4-FFF2-40B4-BE49-F238E27FC236}">
                <a16:creationId xmlns:a16="http://schemas.microsoft.com/office/drawing/2014/main" id="{D21F0B84-9A3C-DBE1-BF2F-584FBDDC02E5}"/>
              </a:ext>
            </a:extLst>
          </p:cNvPr>
          <p:cNvSpPr txBox="1"/>
          <p:nvPr/>
        </p:nvSpPr>
        <p:spPr>
          <a:xfrm>
            <a:off x="6574583" y="5118439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0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0" name="TextBox 6179">
            <a:extLst>
              <a:ext uri="{FF2B5EF4-FFF2-40B4-BE49-F238E27FC236}">
                <a16:creationId xmlns:a16="http://schemas.microsoft.com/office/drawing/2014/main" id="{D1238BB4-969E-8F82-1EEA-01406567C0F2}"/>
              </a:ext>
            </a:extLst>
          </p:cNvPr>
          <p:cNvSpPr txBox="1"/>
          <p:nvPr/>
        </p:nvSpPr>
        <p:spPr>
          <a:xfrm>
            <a:off x="7706898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1" name="TextBox 6180">
            <a:extLst>
              <a:ext uri="{FF2B5EF4-FFF2-40B4-BE49-F238E27FC236}">
                <a16:creationId xmlns:a16="http://schemas.microsoft.com/office/drawing/2014/main" id="{CA7016D7-BDC7-2944-4442-30CA45EE0DFB}"/>
              </a:ext>
            </a:extLst>
          </p:cNvPr>
          <p:cNvSpPr txBox="1"/>
          <p:nvPr/>
        </p:nvSpPr>
        <p:spPr>
          <a:xfrm>
            <a:off x="8830217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2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3" name="TextBox 6182">
            <a:extLst>
              <a:ext uri="{FF2B5EF4-FFF2-40B4-BE49-F238E27FC236}">
                <a16:creationId xmlns:a16="http://schemas.microsoft.com/office/drawing/2014/main" id="{892967C9-BA30-7995-8EF5-2130BB7157AB}"/>
              </a:ext>
            </a:extLst>
          </p:cNvPr>
          <p:cNvSpPr txBox="1"/>
          <p:nvPr/>
        </p:nvSpPr>
        <p:spPr>
          <a:xfrm>
            <a:off x="9943406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3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4" name="직사각형 6183">
            <a:extLst>
              <a:ext uri="{FF2B5EF4-FFF2-40B4-BE49-F238E27FC236}">
                <a16:creationId xmlns:a16="http://schemas.microsoft.com/office/drawing/2014/main" id="{90F194D3-A3F9-09AB-F032-B93BC2D71DC7}"/>
              </a:ext>
            </a:extLst>
          </p:cNvPr>
          <p:cNvSpPr/>
          <p:nvPr/>
        </p:nvSpPr>
        <p:spPr>
          <a:xfrm>
            <a:off x="6764379" y="4597917"/>
            <a:ext cx="4302591" cy="195949"/>
          </a:xfrm>
          <a:prstGeom prst="rect">
            <a:avLst/>
          </a:prstGeom>
          <a:solidFill>
            <a:schemeClr val="accent6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5" name="화살표: 오른쪽 6184">
            <a:extLst>
              <a:ext uri="{FF2B5EF4-FFF2-40B4-BE49-F238E27FC236}">
                <a16:creationId xmlns:a16="http://schemas.microsoft.com/office/drawing/2014/main" id="{56CC849A-2446-A212-2E11-7F617A29B6C8}"/>
              </a:ext>
            </a:extLst>
          </p:cNvPr>
          <p:cNvSpPr/>
          <p:nvPr/>
        </p:nvSpPr>
        <p:spPr>
          <a:xfrm>
            <a:off x="6888684" y="5747417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6" name="화살표: 오른쪽 6185">
            <a:extLst>
              <a:ext uri="{FF2B5EF4-FFF2-40B4-BE49-F238E27FC236}">
                <a16:creationId xmlns:a16="http://schemas.microsoft.com/office/drawing/2014/main" id="{0EDCD32E-D12B-1F6A-8C2A-3E97FACEF954}"/>
              </a:ext>
            </a:extLst>
          </p:cNvPr>
          <p:cNvSpPr/>
          <p:nvPr/>
        </p:nvSpPr>
        <p:spPr>
          <a:xfrm>
            <a:off x="8770589" y="5760041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8" name="TextBox 6187">
            <a:extLst>
              <a:ext uri="{FF2B5EF4-FFF2-40B4-BE49-F238E27FC236}">
                <a16:creationId xmlns:a16="http://schemas.microsoft.com/office/drawing/2014/main" id="{BF482C1D-421A-6E5A-2D76-A3C2E37B72B9}"/>
              </a:ext>
            </a:extLst>
          </p:cNvPr>
          <p:cNvSpPr txBox="1"/>
          <p:nvPr/>
        </p:nvSpPr>
        <p:spPr>
          <a:xfrm>
            <a:off x="7204717" y="5691202"/>
            <a:ext cx="13977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하체 부위의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자세 좌표 변하지 않음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90" name="TextBox 6189">
            <a:extLst>
              <a:ext uri="{FF2B5EF4-FFF2-40B4-BE49-F238E27FC236}">
                <a16:creationId xmlns:a16="http://schemas.microsoft.com/office/drawing/2014/main" id="{B1873794-BFC6-69DB-A1C8-3F86F36604E2}"/>
              </a:ext>
            </a:extLst>
          </p:cNvPr>
          <p:cNvSpPr txBox="1"/>
          <p:nvPr/>
        </p:nvSpPr>
        <p:spPr>
          <a:xfrm>
            <a:off x="9136642" y="5651160"/>
            <a:ext cx="244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인력에게 알람을 제공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KoPubWorld돋움체 Light" panose="00000300000000000000" pitchFamily="2" charset="-127"/>
              </a:rPr>
              <a:t>ⅹ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자세의 변화 추이를 확인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밖의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Downstream Task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58986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추론</a:t>
            </a:r>
            <a:r>
              <a:rPr lang="en-US" altLang="ko-KR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예시</a:t>
            </a:r>
          </a:p>
        </p:txBody>
      </p:sp>
      <p:pic>
        <p:nvPicPr>
          <p:cNvPr id="4" name="그림 3" descr="스크린샷, 전자제품, 실내, 예술이(가) 표시된 사진&#10;&#10;자동 생성된 설명">
            <a:extLst>
              <a:ext uri="{FF2B5EF4-FFF2-40B4-BE49-F238E27FC236}">
                <a16:creationId xmlns:a16="http://schemas.microsoft.com/office/drawing/2014/main" id="{E5D7D6E2-68BF-C300-EF16-473331FDE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4683202" y="2953218"/>
            <a:ext cx="2825594" cy="3503323"/>
          </a:xfrm>
          <a:prstGeom prst="rect">
            <a:avLst/>
          </a:prstGeom>
        </p:spPr>
      </p:pic>
      <p:pic>
        <p:nvPicPr>
          <p:cNvPr id="9" name="그림 8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302B62E0-3656-E366-446A-CDD101109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528162" y="2953219"/>
            <a:ext cx="2825594" cy="3503322"/>
          </a:xfrm>
          <a:prstGeom prst="rect">
            <a:avLst/>
          </a:prstGeom>
        </p:spPr>
      </p:pic>
      <p:pic>
        <p:nvPicPr>
          <p:cNvPr id="11" name="그림 10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4275AFA9-7C75-4C1A-42EB-33D21822FF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38242" y="2953220"/>
            <a:ext cx="2825593" cy="3503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94333-BF8D-2F14-629F-DA3077C787F2}"/>
              </a:ext>
            </a:extLst>
          </p:cNvPr>
          <p:cNvSpPr txBox="1"/>
          <p:nvPr/>
        </p:nvSpPr>
        <p:spPr>
          <a:xfrm>
            <a:off x="3829127" y="6314095"/>
            <a:ext cx="4716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라즈베리파이에서</a:t>
            </a:r>
            <a:r>
              <a:rPr lang="ko-KR" altLang="en-US" sz="10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실시간으로 자세 추론이 실행되는 모습 </a:t>
            </a:r>
            <a:endParaRPr lang="en-US" altLang="ko-KR" sz="10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79019-AB02-CA4C-55E2-3558EA3FFD83}"/>
              </a:ext>
            </a:extLst>
          </p:cNvPr>
          <p:cNvSpPr txBox="1"/>
          <p:nvPr/>
        </p:nvSpPr>
        <p:spPr>
          <a:xfrm>
            <a:off x="565710" y="1591140"/>
            <a:ext cx="10449221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학습된 인공지능 모델의 추론 결과는 다음과 같음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동영상 데이터를 입력으로 받아 프레임별로 잘라 사람의 관절 자세를 추론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4E599BCB-B23F-129A-6D0E-2893A71C8F9D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 예시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0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임베딩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통신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파이프라인 구성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7A172-C1E4-BE4B-AD99-80EB48D763D5}"/>
              </a:ext>
            </a:extLst>
          </p:cNvPr>
          <p:cNvSpPr txBox="1"/>
          <p:nvPr/>
        </p:nvSpPr>
        <p:spPr>
          <a:xfrm>
            <a:off x="669699" y="1458096"/>
            <a:ext cx="11673132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Docker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사용해 간단한 웹서버를 제작해 구현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PostgreSQL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사용하고 좌표 데이터를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JSON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파싱하여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저장함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 App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기본 탑재 모듈을 통해 사용자의 입력을 처리하고 서버에서 받은 데이터를 시각화해 사용자 경험을 향상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AEF0AA64-8951-1D99-906B-B1C80F669638}"/>
              </a:ext>
            </a:extLst>
          </p:cNvPr>
          <p:cNvSpPr/>
          <p:nvPr/>
        </p:nvSpPr>
        <p:spPr>
          <a:xfrm>
            <a:off x="36541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D5C00E-F5DD-0528-577B-5634CDD850E6}"/>
              </a:ext>
            </a:extLst>
          </p:cNvPr>
          <p:cNvSpPr/>
          <p:nvPr/>
        </p:nvSpPr>
        <p:spPr>
          <a:xfrm>
            <a:off x="1166416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 구성과 데이터 통신 프로토콜</a:t>
            </a: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id="{E50E9C33-B92E-F128-890E-3B7493560EF9}"/>
              </a:ext>
            </a:extLst>
          </p:cNvPr>
          <p:cNvSpPr/>
          <p:nvPr/>
        </p:nvSpPr>
        <p:spPr>
          <a:xfrm>
            <a:off x="629036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9024F5-21C4-175A-FC72-E63AA3C8B8CC}"/>
              </a:ext>
            </a:extLst>
          </p:cNvPr>
          <p:cNvSpPr/>
          <p:nvPr/>
        </p:nvSpPr>
        <p:spPr>
          <a:xfrm>
            <a:off x="7156342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기기의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F1AC1-FB53-2DA5-F7E0-E9A8CC0DA106}"/>
              </a:ext>
            </a:extLst>
          </p:cNvPr>
          <p:cNvSpPr txBox="1"/>
          <p:nvPr/>
        </p:nvSpPr>
        <p:spPr>
          <a:xfrm>
            <a:off x="6530619" y="3479159"/>
            <a:ext cx="530001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키보드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등을 활용해 사용자 입력을 프로그램에게 전달하고 프로그램의 데이터를 최적의 상태로 전달해줌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개인 모바일 디바이스보다 더 큰 화면으로 모든 사용자들에게 편안한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UI/UX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제공해 상호작용의 기회를 높이고 경험을 강화함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F9728-D218-B342-8899-3335FDB32657}"/>
              </a:ext>
            </a:extLst>
          </p:cNvPr>
          <p:cNvSpPr txBox="1"/>
          <p:nvPr/>
        </p:nvSpPr>
        <p:spPr>
          <a:xfrm>
            <a:off x="6888200" y="6064931"/>
            <a:ext cx="20638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모듈을 통해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팔찌에 있는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QR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인식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4F7CC-8D90-118F-AB2F-39223940382B}"/>
              </a:ext>
            </a:extLst>
          </p:cNvPr>
          <p:cNvSpPr txBox="1"/>
          <p:nvPr/>
        </p:nvSpPr>
        <p:spPr>
          <a:xfrm>
            <a:off x="669699" y="3540111"/>
            <a:ext cx="530001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서버로 들어오는 요청은 모두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Node.js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웹서버를 거침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 서버와 웹서버는 별도의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Port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갖고 분리되어 동작함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9D6586-5118-EF59-4353-E729B0531ADB}"/>
              </a:ext>
            </a:extLst>
          </p:cNvPr>
          <p:cNvGrpSpPr/>
          <p:nvPr/>
        </p:nvGrpSpPr>
        <p:grpSpPr>
          <a:xfrm>
            <a:off x="1743997" y="4413376"/>
            <a:ext cx="3079102" cy="2013283"/>
            <a:chOff x="1646290" y="4341128"/>
            <a:chExt cx="3079102" cy="2013283"/>
          </a:xfrm>
        </p:grpSpPr>
        <p:pic>
          <p:nvPicPr>
            <p:cNvPr id="2050" name="Picture 2" descr="Press and Media Resources - Docker">
              <a:extLst>
                <a:ext uri="{FF2B5EF4-FFF2-40B4-BE49-F238E27FC236}">
                  <a16:creationId xmlns:a16="http://schemas.microsoft.com/office/drawing/2014/main" id="{8BAD44FB-1064-3A90-45DF-CC20BA158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193" y="5812255"/>
              <a:ext cx="603671" cy="51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Node.js Logo PNG Transparent &amp; SVG Vector - Freebie Supply">
              <a:extLst>
                <a:ext uri="{FF2B5EF4-FFF2-40B4-BE49-F238E27FC236}">
                  <a16:creationId xmlns:a16="http://schemas.microsoft.com/office/drawing/2014/main" id="{DEB25422-5082-BDD8-2AD4-D6246092D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220" y="4427923"/>
              <a:ext cx="768887" cy="471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24AF773C-486A-5673-D2CC-210287B3E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383" y="4468942"/>
              <a:ext cx="1026877" cy="31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29780E9-98E4-9863-5690-B532B5B25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290" y="5170854"/>
              <a:ext cx="416503" cy="429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EA6EFD3-7290-24F5-5CEF-F893E8F265E6}"/>
                </a:ext>
              </a:extLst>
            </p:cNvPr>
            <p:cNvSpPr/>
            <p:nvPr/>
          </p:nvSpPr>
          <p:spPr>
            <a:xfrm>
              <a:off x="1940768" y="4341128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D7EE0A2-DA2C-0163-4E47-B803C7C5176A}"/>
                </a:ext>
              </a:extLst>
            </p:cNvPr>
            <p:cNvSpPr/>
            <p:nvPr/>
          </p:nvSpPr>
          <p:spPr>
            <a:xfrm>
              <a:off x="1940767" y="5051633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대괄호 15">
              <a:extLst>
                <a:ext uri="{FF2B5EF4-FFF2-40B4-BE49-F238E27FC236}">
                  <a16:creationId xmlns:a16="http://schemas.microsoft.com/office/drawing/2014/main" id="{921E71BB-FCA7-37EF-D692-2495E3E47F82}"/>
                </a:ext>
              </a:extLst>
            </p:cNvPr>
            <p:cNvSpPr/>
            <p:nvPr/>
          </p:nvSpPr>
          <p:spPr>
            <a:xfrm>
              <a:off x="1646290" y="4393199"/>
              <a:ext cx="3079102" cy="1935565"/>
            </a:xfrm>
            <a:prstGeom prst="bracketPair">
              <a:avLst>
                <a:gd name="adj" fmla="val 6680"/>
              </a:avLst>
            </a:prstGeom>
            <a:ln w="28575">
              <a:solidFill>
                <a:srgbClr val="0439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86F2-0F19-D9AF-D13F-C48C3736D7E3}"/>
                </a:ext>
              </a:extLst>
            </p:cNvPr>
            <p:cNvSpPr txBox="1"/>
            <p:nvPr/>
          </p:nvSpPr>
          <p:spPr>
            <a:xfrm>
              <a:off x="2526649" y="5938913"/>
              <a:ext cx="219834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Docker Container 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환경에서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별도로 동작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3D97A13D-88A7-001C-A852-8A12D5A3AC99}"/>
              </a:ext>
            </a:extLst>
          </p:cNvPr>
          <p:cNvSpPr/>
          <p:nvPr/>
        </p:nvSpPr>
        <p:spPr>
          <a:xfrm>
            <a:off x="911423" y="5243102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DCA3B1FD-FDA9-4245-2374-750AF0031CD2}"/>
              </a:ext>
            </a:extLst>
          </p:cNvPr>
          <p:cNvSpPr/>
          <p:nvPr/>
        </p:nvSpPr>
        <p:spPr>
          <a:xfrm>
            <a:off x="5213199" y="5302203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1A08EDB-69EA-1960-0892-4F529E42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24" y="560746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E641FCF-3E34-4DC3-9B8C-C208DFA2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5557399"/>
            <a:ext cx="1095375" cy="3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환자팔찌 시스템 | Daerosystems">
            <a:extLst>
              <a:ext uri="{FF2B5EF4-FFF2-40B4-BE49-F238E27FC236}">
                <a16:creationId xmlns:a16="http://schemas.microsoft.com/office/drawing/2014/main" id="{3096E1E2-8431-F1A3-36BC-ADE1ECE3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30" y="4955627"/>
            <a:ext cx="1303370" cy="10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90B389E0-907A-BCDD-AB70-70A858EE33D1}"/>
              </a:ext>
            </a:extLst>
          </p:cNvPr>
          <p:cNvSpPr/>
          <p:nvPr/>
        </p:nvSpPr>
        <p:spPr>
          <a:xfrm>
            <a:off x="8069154" y="5321909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669D8875-7070-9D77-B689-414A7C737F6C}"/>
              </a:ext>
            </a:extLst>
          </p:cNvPr>
          <p:cNvSpPr/>
          <p:nvPr/>
        </p:nvSpPr>
        <p:spPr>
          <a:xfrm>
            <a:off x="9265183" y="5338428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E3EA6-A86C-CDD9-95E2-CE8D5FC1801E}"/>
              </a:ext>
            </a:extLst>
          </p:cNvPr>
          <p:cNvSpPr txBox="1"/>
          <p:nvPr/>
        </p:nvSpPr>
        <p:spPr>
          <a:xfrm>
            <a:off x="9268792" y="6064931"/>
            <a:ext cx="2606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간호사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보호자 등 사용자를 고려해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최적의 상태로 전달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247C46F-6CD7-54E3-235C-96244866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32" y="490385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ata server - Free computer icons">
            <a:extLst>
              <a:ext uri="{FF2B5EF4-FFF2-40B4-BE49-F238E27FC236}">
                <a16:creationId xmlns:a16="http://schemas.microsoft.com/office/drawing/2014/main" id="{40119B3D-F59E-C4F1-2B2E-C6C0AF1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85" y="5104432"/>
            <a:ext cx="672136" cy="6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멀티미디어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713AD178-22E5-13E2-2D89-8CF15E6385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61" y="4860805"/>
            <a:ext cx="2037158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01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1032</ep:Words>
  <ep:PresentationFormat>와이드스크린</ep:PresentationFormat>
  <ep:Paragraphs>161</ep:Paragraphs>
  <ep:Slides>20</ep:Slides>
  <ep:Notes>17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2023-05-30T03:28:08.000</dcterms:created>
  <dc:creator>김지현</dc:creator>
  <cp:lastModifiedBy>hci</cp:lastModifiedBy>
  <dcterms:modified xsi:type="dcterms:W3CDTF">2023-10-24T08:56:30.230</dcterms:modified>
  <cp:revision>225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